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handoutMasterIdLst>
    <p:handoutMasterId r:id="rId40"/>
  </p:handoutMasterIdLst>
  <p:sldIdLst>
    <p:sldId id="405" r:id="rId2"/>
    <p:sldId id="287" r:id="rId3"/>
    <p:sldId id="286" r:id="rId4"/>
    <p:sldId id="409" r:id="rId5"/>
    <p:sldId id="292" r:id="rId6"/>
    <p:sldId id="293" r:id="rId7"/>
    <p:sldId id="288" r:id="rId8"/>
    <p:sldId id="406" r:id="rId9"/>
    <p:sldId id="296" r:id="rId10"/>
    <p:sldId id="297" r:id="rId11"/>
    <p:sldId id="294" r:id="rId12"/>
    <p:sldId id="407" r:id="rId13"/>
    <p:sldId id="408" r:id="rId14"/>
    <p:sldId id="410" r:id="rId15"/>
    <p:sldId id="290" r:id="rId16"/>
    <p:sldId id="291" r:id="rId17"/>
    <p:sldId id="284" r:id="rId18"/>
    <p:sldId id="299" r:id="rId19"/>
    <p:sldId id="300" r:id="rId20"/>
    <p:sldId id="301" r:id="rId21"/>
    <p:sldId id="298" r:id="rId22"/>
    <p:sldId id="269" r:id="rId23"/>
    <p:sldId id="302" r:id="rId24"/>
    <p:sldId id="274" r:id="rId25"/>
    <p:sldId id="303" r:id="rId26"/>
    <p:sldId id="281" r:id="rId27"/>
    <p:sldId id="285" r:id="rId28"/>
    <p:sldId id="282" r:id="rId29"/>
    <p:sldId id="305" r:id="rId30"/>
    <p:sldId id="306" r:id="rId31"/>
    <p:sldId id="307" r:id="rId32"/>
    <p:sldId id="308" r:id="rId33"/>
    <p:sldId id="309" r:id="rId34"/>
    <p:sldId id="310" r:id="rId35"/>
    <p:sldId id="304" r:id="rId36"/>
    <p:sldId id="311" r:id="rId37"/>
    <p:sldId id="319" r:id="rId38"/>
  </p:sldIdLst>
  <p:sldSz cx="12192000" cy="6858000"/>
  <p:notesSz cx="9929813" cy="6797675"/>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3"/>
    <p:restoredTop sz="94684"/>
  </p:normalViewPr>
  <p:slideViewPr>
    <p:cSldViewPr snapToGrid="0">
      <p:cViewPr varScale="1">
        <p:scale>
          <a:sx n="101" d="100"/>
          <a:sy n="101" d="100"/>
        </p:scale>
        <p:origin x="10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4302919" cy="341064"/>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5624596" y="1"/>
            <a:ext cx="4302919" cy="341064"/>
          </a:xfrm>
          <a:prstGeom prst="rect">
            <a:avLst/>
          </a:prstGeom>
        </p:spPr>
        <p:txBody>
          <a:bodyPr vert="horz" lIns="91440" tIns="45720" rIns="91440" bIns="45720" rtlCol="0"/>
          <a:lstStyle>
            <a:lvl1pPr algn="r">
              <a:defRPr sz="1200"/>
            </a:lvl1pPr>
          </a:lstStyle>
          <a:p>
            <a:fld id="{0F9F3FEA-A045-4DAA-AE61-15D7F7E0A98A}" type="datetimeFigureOut">
              <a:rPr lang="ru-RU" smtClean="0"/>
              <a:t>01.09.2024</a:t>
            </a:fld>
            <a:endParaRPr lang="ru-RU"/>
          </a:p>
        </p:txBody>
      </p:sp>
      <p:sp>
        <p:nvSpPr>
          <p:cNvPr id="4" name="Нижний колонтитул 3"/>
          <p:cNvSpPr>
            <a:spLocks noGrp="1"/>
          </p:cNvSpPr>
          <p:nvPr>
            <p:ph type="ftr" sz="quarter" idx="2"/>
          </p:nvPr>
        </p:nvSpPr>
        <p:spPr>
          <a:xfrm>
            <a:off x="0" y="6456613"/>
            <a:ext cx="4302919" cy="341063"/>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5624596" y="6456613"/>
            <a:ext cx="4302919" cy="341063"/>
          </a:xfrm>
          <a:prstGeom prst="rect">
            <a:avLst/>
          </a:prstGeom>
        </p:spPr>
        <p:txBody>
          <a:bodyPr vert="horz" lIns="91440" tIns="45720" rIns="91440" bIns="45720" rtlCol="0" anchor="b"/>
          <a:lstStyle>
            <a:lvl1pPr algn="r">
              <a:defRPr sz="1200"/>
            </a:lvl1pPr>
          </a:lstStyle>
          <a:p>
            <a:fld id="{8AFEE3B5-C4E1-4577-B297-B3D794EF184C}" type="slidenum">
              <a:rPr lang="ru-RU" smtClean="0"/>
              <a:t>‹#›</a:t>
            </a:fld>
            <a:endParaRPr lang="ru-RU"/>
          </a:p>
        </p:txBody>
      </p:sp>
    </p:spTree>
    <p:extLst>
      <p:ext uri="{BB962C8B-B14F-4D97-AF65-F5344CB8AC3E}">
        <p14:creationId xmlns:p14="http://schemas.microsoft.com/office/powerpoint/2010/main" val="1712566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1"/>
            <a:ext cx="4302919" cy="341064"/>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5624596" y="1"/>
            <a:ext cx="4302919" cy="341064"/>
          </a:xfrm>
          <a:prstGeom prst="rect">
            <a:avLst/>
          </a:prstGeom>
        </p:spPr>
        <p:txBody>
          <a:bodyPr vert="horz" lIns="91440" tIns="45720" rIns="91440" bIns="45720" rtlCol="0"/>
          <a:lstStyle>
            <a:lvl1pPr algn="r">
              <a:defRPr sz="1200"/>
            </a:lvl1pPr>
          </a:lstStyle>
          <a:p>
            <a:fld id="{FFDA0A42-E033-4772-B881-91E8C68776A3}" type="datetimeFigureOut">
              <a:rPr lang="ru-RU" smtClean="0"/>
              <a:t>01.09.2024</a:t>
            </a:fld>
            <a:endParaRPr lang="ru-RU"/>
          </a:p>
        </p:txBody>
      </p:sp>
      <p:sp>
        <p:nvSpPr>
          <p:cNvPr id="4" name="Образ слайда 3"/>
          <p:cNvSpPr>
            <a:spLocks noGrp="1" noRot="1" noChangeAspect="1"/>
          </p:cNvSpPr>
          <p:nvPr>
            <p:ph type="sldImg" idx="2"/>
          </p:nvPr>
        </p:nvSpPr>
        <p:spPr>
          <a:xfrm>
            <a:off x="2925763" y="849313"/>
            <a:ext cx="4078287" cy="229552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992982" y="3271380"/>
            <a:ext cx="7943850" cy="2676585"/>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456613"/>
            <a:ext cx="4302919" cy="341063"/>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5624596" y="6456613"/>
            <a:ext cx="4302919" cy="341063"/>
          </a:xfrm>
          <a:prstGeom prst="rect">
            <a:avLst/>
          </a:prstGeom>
        </p:spPr>
        <p:txBody>
          <a:bodyPr vert="horz" lIns="91440" tIns="45720" rIns="91440" bIns="45720" rtlCol="0" anchor="b"/>
          <a:lstStyle>
            <a:lvl1pPr algn="r">
              <a:defRPr sz="1200"/>
            </a:lvl1pPr>
          </a:lstStyle>
          <a:p>
            <a:fld id="{F0C58631-C1A7-45E2-9B57-DE4363D823A5}" type="slidenum">
              <a:rPr lang="ru-RU" smtClean="0"/>
              <a:t>‹#›</a:t>
            </a:fld>
            <a:endParaRPr lang="ru-RU"/>
          </a:p>
        </p:txBody>
      </p:sp>
    </p:spTree>
    <p:extLst>
      <p:ext uri="{BB962C8B-B14F-4D97-AF65-F5344CB8AC3E}">
        <p14:creationId xmlns:p14="http://schemas.microsoft.com/office/powerpoint/2010/main" val="430221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19760D-F85B-C647-ABC5-35EE68EC79C0}" type="slidenum">
              <a:rPr lang="en-US" smtClean="0"/>
              <a:pPr/>
              <a:t>1</a:t>
            </a:fld>
            <a:endParaRPr lang="en-US"/>
          </a:p>
        </p:txBody>
      </p:sp>
    </p:spTree>
    <p:extLst>
      <p:ext uri="{BB962C8B-B14F-4D97-AF65-F5344CB8AC3E}">
        <p14:creationId xmlns:p14="http://schemas.microsoft.com/office/powerpoint/2010/main" val="106354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0C58631-C1A7-45E2-9B57-DE4363D823A5}" type="slidenum">
              <a:rPr lang="ru-RU" smtClean="0"/>
              <a:t>8</a:t>
            </a:fld>
            <a:endParaRPr lang="ru-RU"/>
          </a:p>
        </p:txBody>
      </p:sp>
    </p:spTree>
    <p:extLst>
      <p:ext uri="{BB962C8B-B14F-4D97-AF65-F5344CB8AC3E}">
        <p14:creationId xmlns:p14="http://schemas.microsoft.com/office/powerpoint/2010/main" val="4020844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 </a:t>
            </a:r>
          </a:p>
        </p:txBody>
      </p:sp>
      <p:sp>
        <p:nvSpPr>
          <p:cNvPr id="4" name="Номер слайда 3"/>
          <p:cNvSpPr>
            <a:spLocks noGrp="1"/>
          </p:cNvSpPr>
          <p:nvPr>
            <p:ph type="sldNum" sz="quarter" idx="5"/>
          </p:nvPr>
        </p:nvSpPr>
        <p:spPr/>
        <p:txBody>
          <a:bodyPr/>
          <a:lstStyle/>
          <a:p>
            <a:fld id="{F0C58631-C1A7-45E2-9B57-DE4363D823A5}" type="slidenum">
              <a:rPr lang="ru-RU" smtClean="0"/>
              <a:t>13</a:t>
            </a:fld>
            <a:endParaRPr lang="ru-RU"/>
          </a:p>
        </p:txBody>
      </p:sp>
    </p:spTree>
    <p:extLst>
      <p:ext uri="{BB962C8B-B14F-4D97-AF65-F5344CB8AC3E}">
        <p14:creationId xmlns:p14="http://schemas.microsoft.com/office/powerpoint/2010/main" val="424304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49973BDD-F739-4A13-8F0C-7C719987F15A}" type="datetime1">
              <a:rPr lang="ru-RU" smtClean="0"/>
              <a:t>01.09.2024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73778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775DB9E-CE30-4FD0-93A7-186AF9A1CA22}" type="datetime1">
              <a:rPr lang="ru-RU" smtClean="0"/>
              <a:t>01.09.2024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144584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10DA3537-E5A5-441E-9F43-0ED9488381AE}" type="datetime1">
              <a:rPr lang="ru-RU" smtClean="0"/>
              <a:t>01.09.2024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43687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3BA27176-9F00-4ADF-9E50-70AF423C4371}" type="datetime1">
              <a:rPr lang="ru-RU" smtClean="0"/>
              <a:t>01.09.2024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4260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EA7481A3-88B8-4A52-8F71-898DC6C7A827}" type="datetime1">
              <a:rPr lang="ru-RU" smtClean="0"/>
              <a:t>01.09.2024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97702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6DA478E7-CA0A-4970-A495-85B10D2FC995}" type="datetime1">
              <a:rPr lang="ru-RU" smtClean="0"/>
              <a:t>01.09.2024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3597808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5AA7FCD4-A856-46EF-ACE9-0EAC692C0B45}" type="datetime1">
              <a:rPr lang="ru-RU" smtClean="0"/>
              <a:t>01.09.2024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402406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786BF43F-90A2-4EC1-9F3A-314F449E2274}" type="datetime1">
              <a:rPr lang="ru-RU" smtClean="0"/>
              <a:t>01.09.2024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42039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75262AF-4041-4ED9-8A01-A260BADDD5D5}" type="datetime1">
              <a:rPr lang="ru-RU" smtClean="0"/>
              <a:t>01.09.2024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342634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5C8EAABB-4D2A-4815-9A62-2C865355B336}" type="datetime1">
              <a:rPr lang="ru-RU" smtClean="0"/>
              <a:t>01.09.2024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45890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69AE45CE-E12D-4E2E-8298-375D18283B58}" type="datetime1">
              <a:rPr lang="ru-RU" smtClean="0"/>
              <a:t>01.09.2024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A6E625B8-BE07-4DAF-8FB5-DF952253DCB1}" type="slidenum">
              <a:rPr lang="ru-RU" smtClean="0"/>
              <a:t>‹#›</a:t>
            </a:fld>
            <a:endParaRPr lang="ru-RU"/>
          </a:p>
        </p:txBody>
      </p:sp>
    </p:spTree>
    <p:extLst>
      <p:ext uri="{BB962C8B-B14F-4D97-AF65-F5344CB8AC3E}">
        <p14:creationId xmlns:p14="http://schemas.microsoft.com/office/powerpoint/2010/main" val="248360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686B9-496C-4309-87D0-E04F52AB9825}" type="datetime1">
              <a:rPr lang="ru-RU" smtClean="0"/>
              <a:t>01.09.2024</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E625B8-BE07-4DAF-8FB5-DF952253DCB1}" type="slidenum">
              <a:rPr lang="ru-RU" smtClean="0"/>
              <a:t>‹#›</a:t>
            </a:fld>
            <a:endParaRPr lang="ru-RU"/>
          </a:p>
        </p:txBody>
      </p:sp>
    </p:spTree>
    <p:extLst>
      <p:ext uri="{BB962C8B-B14F-4D97-AF65-F5344CB8AC3E}">
        <p14:creationId xmlns:p14="http://schemas.microsoft.com/office/powerpoint/2010/main" val="2878498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oto.jpg"/>
          <p:cNvPicPr>
            <a:picLocks noChangeAspect="1"/>
          </p:cNvPicPr>
          <p:nvPr/>
        </p:nvPicPr>
        <p:blipFill rotWithShape="1">
          <a:blip r:embed="rId3" cstate="print">
            <a:extLst>
              <a:ext uri="{28A0092B-C50C-407E-A947-70E740481C1C}">
                <a14:useLocalDpi xmlns:a14="http://schemas.microsoft.com/office/drawing/2010/main" val="0"/>
              </a:ext>
            </a:extLst>
          </a:blip>
          <a:srcRect t="11378" b="1"/>
          <a:stretch/>
        </p:blipFill>
        <p:spPr>
          <a:xfrm>
            <a:off x="-31396" y="0"/>
            <a:ext cx="12223397" cy="6962203"/>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283"/>
          <a:stretch/>
        </p:blipFill>
        <p:spPr>
          <a:xfrm>
            <a:off x="-31396" y="1394836"/>
            <a:ext cx="12223393" cy="5478668"/>
          </a:xfrm>
          <a:prstGeom prst="rect">
            <a:avLst/>
          </a:prstGeom>
        </p:spPr>
      </p:pic>
      <p:sp>
        <p:nvSpPr>
          <p:cNvPr id="6" name="Title 1"/>
          <p:cNvSpPr txBox="1">
            <a:spLocks/>
          </p:cNvSpPr>
          <p:nvPr/>
        </p:nvSpPr>
        <p:spPr>
          <a:xfrm>
            <a:off x="1283785" y="5377421"/>
            <a:ext cx="9974509" cy="1910231"/>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400" b="1" dirty="0">
              <a:solidFill>
                <a:srgbClr val="0D62B2"/>
              </a:solidFill>
              <a:latin typeface="Trebuchet MS"/>
              <a:cs typeface="Trebuchet MS"/>
            </a:endParaRPr>
          </a:p>
        </p:txBody>
      </p:sp>
      <p:sp>
        <p:nvSpPr>
          <p:cNvPr id="9" name="Subtitle 2"/>
          <p:cNvSpPr txBox="1">
            <a:spLocks/>
          </p:cNvSpPr>
          <p:nvPr/>
        </p:nvSpPr>
        <p:spPr>
          <a:xfrm>
            <a:off x="3146271" y="1242168"/>
            <a:ext cx="6249539" cy="1159005"/>
          </a:xfrm>
          <a:prstGeom prst="rect">
            <a:avLst/>
          </a:prstGeom>
        </p:spPr>
        <p:txBody>
          <a:bodyPr vert="horz" lIns="121920" tIns="60960" rIns="121920" bIns="6096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933" dirty="0">
              <a:solidFill>
                <a:schemeClr val="tx1">
                  <a:lumMod val="65000"/>
                  <a:lumOff val="35000"/>
                </a:schemeClr>
              </a:solidFill>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t="-15820" r="76969" b="1"/>
          <a:stretch/>
        </p:blipFill>
        <p:spPr>
          <a:xfrm>
            <a:off x="544562" y="4487259"/>
            <a:ext cx="778287" cy="714306"/>
          </a:xfrm>
          <a:prstGeom prst="rect">
            <a:avLst/>
          </a:prstGeom>
        </p:spPr>
      </p:pic>
      <p:sp>
        <p:nvSpPr>
          <p:cNvPr id="7" name="Title 1"/>
          <p:cNvSpPr txBox="1">
            <a:spLocks/>
          </p:cNvSpPr>
          <p:nvPr/>
        </p:nvSpPr>
        <p:spPr>
          <a:xfrm>
            <a:off x="5956397" y="6171569"/>
            <a:ext cx="6098688" cy="909796"/>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ru-RU" sz="2400" i="1" dirty="0">
              <a:solidFill>
                <a:srgbClr val="005AAB"/>
              </a:solidFill>
            </a:endParaRPr>
          </a:p>
        </p:txBody>
      </p:sp>
      <p:sp>
        <p:nvSpPr>
          <p:cNvPr id="10" name="Title 1">
            <a:extLst>
              <a:ext uri="{FF2B5EF4-FFF2-40B4-BE49-F238E27FC236}">
                <a16:creationId xmlns:a16="http://schemas.microsoft.com/office/drawing/2014/main" id="{4EA7FB37-DDB1-4F42-AAAB-3C9FFDCEE536}"/>
              </a:ext>
            </a:extLst>
          </p:cNvPr>
          <p:cNvSpPr txBox="1">
            <a:spLocks/>
          </p:cNvSpPr>
          <p:nvPr/>
        </p:nvSpPr>
        <p:spPr>
          <a:xfrm>
            <a:off x="1283785" y="4110721"/>
            <a:ext cx="9974509" cy="146738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ru-RU" sz="1600" b="1" dirty="0">
              <a:solidFill>
                <a:srgbClr val="005AAB"/>
              </a:solidFill>
              <a:latin typeface="+mn-lt"/>
              <a:cs typeface="Times New Roman" panose="02020603050405020304" pitchFamily="18" charset="0"/>
            </a:endParaRPr>
          </a:p>
          <a:p>
            <a:pPr algn="l"/>
            <a:r>
              <a:rPr lang="ru-RU" sz="1600" b="1" dirty="0">
                <a:solidFill>
                  <a:srgbClr val="005AAB"/>
                </a:solidFill>
                <a:latin typeface="+mn-lt"/>
                <a:cs typeface="Times New Roman" panose="02020603050405020304" pitchFamily="18" charset="0"/>
              </a:rPr>
              <a:t>РОССИЙСКИЙ УНИВЕРСИТЕТ ДРУЖБЫ НАРОДОВ </a:t>
            </a:r>
            <a:br>
              <a:rPr lang="ru-RU" sz="1600" b="1" dirty="0">
                <a:solidFill>
                  <a:srgbClr val="005AAB"/>
                </a:solidFill>
                <a:latin typeface="+mn-lt"/>
                <a:cs typeface="Times New Roman" panose="02020603050405020304" pitchFamily="18" charset="0"/>
              </a:rPr>
            </a:br>
            <a:r>
              <a:rPr lang="ru-RU" sz="1600" b="1" dirty="0">
                <a:solidFill>
                  <a:srgbClr val="005AAB"/>
                </a:solidFill>
                <a:latin typeface="+mn-lt"/>
                <a:cs typeface="Times New Roman" panose="02020603050405020304" pitchFamily="18" charset="0"/>
              </a:rPr>
              <a:t>им. ПАТРИСА ЛУМУМБЫ</a:t>
            </a:r>
            <a:br>
              <a:rPr lang="ru-RU" sz="1600" dirty="0">
                <a:solidFill>
                  <a:srgbClr val="005AAB"/>
                </a:solidFill>
                <a:latin typeface="+mn-lt"/>
                <a:cs typeface="Times New Roman" panose="02020603050405020304" pitchFamily="18" charset="0"/>
              </a:rPr>
            </a:br>
            <a:endParaRPr lang="en-US" sz="2800" b="1" dirty="0">
              <a:solidFill>
                <a:srgbClr val="005AAB"/>
              </a:solidFill>
              <a:latin typeface="+mn-lt"/>
              <a:cs typeface="Trebuchet MS"/>
            </a:endParaRPr>
          </a:p>
        </p:txBody>
      </p:sp>
      <p:sp>
        <p:nvSpPr>
          <p:cNvPr id="4" name="TextBox 3">
            <a:extLst>
              <a:ext uri="{FF2B5EF4-FFF2-40B4-BE49-F238E27FC236}">
                <a16:creationId xmlns:a16="http://schemas.microsoft.com/office/drawing/2014/main" id="{B5BCE298-FA19-97EA-99FB-6F1CBB4140A4}"/>
              </a:ext>
            </a:extLst>
          </p:cNvPr>
          <p:cNvSpPr txBox="1"/>
          <p:nvPr/>
        </p:nvSpPr>
        <p:spPr>
          <a:xfrm>
            <a:off x="1460500" y="4956083"/>
            <a:ext cx="8712200" cy="1292662"/>
          </a:xfrm>
          <a:prstGeom prst="rect">
            <a:avLst/>
          </a:prstGeom>
          <a:noFill/>
        </p:spPr>
        <p:txBody>
          <a:bodyPr wrap="square">
            <a:spAutoFit/>
          </a:bodyPr>
          <a:lstStyle/>
          <a:p>
            <a:pPr algn="ctr"/>
            <a:r>
              <a:rPr lang="ru-RU" sz="2400" b="1" dirty="0">
                <a:latin typeface="Times New Roman" panose="02020603050405020304" pitchFamily="18" charset="0"/>
                <a:cs typeface="Times New Roman" panose="02020603050405020304" pitchFamily="18" charset="0"/>
              </a:rPr>
              <a:t>«Антитеррористическая защищенность объектов образовательной организации»</a:t>
            </a:r>
            <a:r>
              <a:rPr lang="ru-RU" sz="2400" b="1" dirty="0">
                <a:solidFill>
                  <a:schemeClr val="bg1"/>
                </a:solidFill>
                <a:highlight>
                  <a:srgbClr val="000000"/>
                </a:highlight>
                <a:latin typeface="Times New Roman" panose="02020603050405020304" pitchFamily="18" charset="0"/>
                <a:cs typeface="Times New Roman" panose="02020603050405020304" pitchFamily="18" charset="0"/>
              </a:rPr>
              <a:t> </a:t>
            </a:r>
          </a:p>
          <a:p>
            <a:pPr algn="ctr"/>
            <a:r>
              <a:rPr lang="ru-RU" sz="1800" b="1" dirty="0">
                <a:solidFill>
                  <a:srgbClr val="005AAB"/>
                </a:solidFill>
                <a:effectLst/>
                <a:latin typeface="Times New Roman" panose="02020603050405020304" pitchFamily="18" charset="0"/>
                <a:ea typeface="Times New Roman" panose="02020603050405020304" pitchFamily="18" charset="0"/>
                <a:cs typeface="Times New Roman" panose="02020603050405020304" pitchFamily="18" charset="0"/>
              </a:rPr>
              <a:t>Директор департамента техносферной безопасности, </a:t>
            </a:r>
            <a:r>
              <a:rPr lang="ru-RU" sz="1800" b="1" dirty="0" err="1">
                <a:solidFill>
                  <a:srgbClr val="005AAB"/>
                </a:solidFill>
                <a:effectLst/>
                <a:latin typeface="Times New Roman" panose="02020603050405020304" pitchFamily="18" charset="0"/>
                <a:ea typeface="Times New Roman" panose="02020603050405020304" pitchFamily="18" charset="0"/>
                <a:cs typeface="Times New Roman" panose="02020603050405020304" pitchFamily="18" charset="0"/>
              </a:rPr>
              <a:t>к.ю.н</a:t>
            </a:r>
            <a:r>
              <a:rPr lang="ru-RU" sz="1800" b="1" dirty="0">
                <a:solidFill>
                  <a:srgbClr val="005AAB"/>
                </a:solidFill>
                <a:effectLst/>
                <a:latin typeface="Times New Roman" panose="02020603050405020304" pitchFamily="18" charset="0"/>
                <a:ea typeface="Times New Roman" panose="02020603050405020304" pitchFamily="18" charset="0"/>
                <a:cs typeface="Times New Roman" panose="02020603050405020304" pitchFamily="18" charset="0"/>
              </a:rPr>
              <a:t>. Бойцов А.С.</a:t>
            </a:r>
            <a:br>
              <a:rPr lang="ru-RU" sz="1800" b="1" dirty="0">
                <a:solidFill>
                  <a:srgbClr val="005AAB"/>
                </a:solidFill>
                <a:effectLst/>
                <a:highlight>
                  <a:srgbClr val="000000"/>
                </a:highlight>
                <a:latin typeface="Times New Roman" panose="02020603050405020304" pitchFamily="18" charset="0"/>
                <a:ea typeface="Times New Roman" panose="02020603050405020304" pitchFamily="18" charset="0"/>
                <a:cs typeface="Times New Roman" panose="02020603050405020304" pitchFamily="18" charset="0"/>
              </a:rPr>
            </a:br>
            <a:endParaRPr lang="ru-RU" sz="1200" dirty="0">
              <a:solidFill>
                <a:srgbClr val="005AAB"/>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2691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606582"/>
            <a:ext cx="10515600" cy="5570381"/>
          </a:xfrm>
        </p:spPr>
        <p:txBody>
          <a:bodyPr>
            <a:noAutofit/>
          </a:bodyPr>
          <a:lstStyle/>
          <a:p>
            <a:pPr marL="0" indent="0" algn="ctr">
              <a:buNone/>
            </a:pPr>
            <a:endParaRPr lang="ru-RU"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ctr">
              <a:buNone/>
            </a:pPr>
            <a:endParaRPr lang="ru-RU" b="1" dirty="0">
              <a:solidFill>
                <a:srgbClr val="000000"/>
              </a:solidFill>
              <a:latin typeface="Times New Roman" panose="02020603050405020304" pitchFamily="18" charset="0"/>
              <a:cs typeface="Times New Roman" panose="02020603050405020304" pitchFamily="18" charset="0"/>
            </a:endParaRPr>
          </a:p>
          <a:p>
            <a:pPr marL="0" indent="0">
              <a:buNone/>
            </a:pPr>
            <a:endParaRPr lang="ru-RU" sz="14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A6E625B8-BE07-4DAF-8FB5-DF952253DCB1}" type="slidenum">
              <a:rPr lang="ru-RU" smtClean="0">
                <a:solidFill>
                  <a:schemeClr val="tx1"/>
                </a:solidFill>
              </a:rPr>
              <a:t>10</a:t>
            </a:fld>
            <a:endParaRPr lang="ru-RU" dirty="0">
              <a:solidFill>
                <a:schemeClr val="tx1"/>
              </a:solidFill>
            </a:endParaRPr>
          </a:p>
        </p:txBody>
      </p:sp>
      <p:pic>
        <p:nvPicPr>
          <p:cNvPr id="2" name="Рисунок 1"/>
          <p:cNvPicPr>
            <a:picLocks noChangeAspect="1"/>
          </p:cNvPicPr>
          <p:nvPr/>
        </p:nvPicPr>
        <p:blipFill>
          <a:blip r:embed="rId2"/>
          <a:stretch>
            <a:fillRect/>
          </a:stretch>
        </p:blipFill>
        <p:spPr>
          <a:xfrm>
            <a:off x="158262" y="606582"/>
            <a:ext cx="11939953" cy="5424942"/>
          </a:xfrm>
          <a:prstGeom prst="rect">
            <a:avLst/>
          </a:prstGeom>
        </p:spPr>
      </p:pic>
    </p:spTree>
    <p:extLst>
      <p:ext uri="{BB962C8B-B14F-4D97-AF65-F5344CB8AC3E}">
        <p14:creationId xmlns:p14="http://schemas.microsoft.com/office/powerpoint/2010/main" val="1354876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 № 2</a:t>
            </a:r>
          </a:p>
        </p:txBody>
      </p:sp>
      <p:sp>
        <p:nvSpPr>
          <p:cNvPr id="3" name="Текст 2"/>
          <p:cNvSpPr>
            <a:spLocks noGrp="1"/>
          </p:cNvSpPr>
          <p:nvPr>
            <p:ph type="body" idx="1"/>
          </p:nvPr>
        </p:nvSpPr>
        <p:spPr/>
        <p:txBody>
          <a:bodyPr>
            <a:noAutofit/>
          </a:bodyPr>
          <a:lstStyle/>
          <a:p>
            <a:r>
              <a:rPr lang="ru-RU" sz="3600" b="1" dirty="0">
                <a:solidFill>
                  <a:srgbClr val="FF0000"/>
                </a:solidFill>
                <a:effectLst>
                  <a:outerShdw blurRad="38100" dist="38100" dir="2700000" algn="tl">
                    <a:srgbClr val="000000">
                      <a:alpha val="43137"/>
                    </a:srgbClr>
                  </a:outerShdw>
                </a:effectLst>
              </a:rPr>
              <a:t>Общая характеристика вероятных нарушителей на объекте образования</a:t>
            </a:r>
            <a:endParaRPr lang="ru-RU" sz="3600" dirty="0">
              <a:solidFill>
                <a:srgbClr val="FF0000"/>
              </a:solidFill>
              <a:effectLst>
                <a:outerShdw blurRad="38100" dist="38100" dir="2700000" algn="tl">
                  <a:srgbClr val="000000">
                    <a:alpha val="43137"/>
                  </a:srgbClr>
                </a:outerShdw>
              </a:effectLst>
            </a:endParaRPr>
          </a:p>
        </p:txBody>
      </p:sp>
      <p:sp>
        <p:nvSpPr>
          <p:cNvPr id="4" name="Номер слайда 3"/>
          <p:cNvSpPr>
            <a:spLocks noGrp="1"/>
          </p:cNvSpPr>
          <p:nvPr>
            <p:ph type="sldNum" sz="quarter" idx="12"/>
          </p:nvPr>
        </p:nvSpPr>
        <p:spPr/>
        <p:txBody>
          <a:bodyPr/>
          <a:lstStyle/>
          <a:p>
            <a:fld id="{A6E625B8-BE07-4DAF-8FB5-DF952253DCB1}" type="slidenum">
              <a:rPr lang="ru-RU" smtClean="0"/>
              <a:t>11</a:t>
            </a:fld>
            <a:endParaRPr lang="ru-RU"/>
          </a:p>
        </p:txBody>
      </p:sp>
    </p:spTree>
    <p:extLst>
      <p:ext uri="{BB962C8B-B14F-4D97-AF65-F5344CB8AC3E}">
        <p14:creationId xmlns:p14="http://schemas.microsoft.com/office/powerpoint/2010/main" val="322657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2A6C7A-5A23-F631-6622-DF5D6C9DA7BA}"/>
              </a:ext>
            </a:extLst>
          </p:cNvPr>
          <p:cNvSpPr>
            <a:spLocks noGrp="1"/>
          </p:cNvSpPr>
          <p:nvPr>
            <p:ph type="title"/>
          </p:nvPr>
        </p:nvSpPr>
        <p:spPr>
          <a:xfrm>
            <a:off x="838200" y="365125"/>
            <a:ext cx="10515600" cy="712561"/>
          </a:xfrm>
        </p:spPr>
        <p:txBody>
          <a:bodyPr>
            <a:noAutofit/>
          </a:bodyPr>
          <a:lstStyle/>
          <a:p>
            <a:r>
              <a:rPr lang="ru-RU" sz="2400" b="0" i="0" u="none" strike="noStrike" dirty="0">
                <a:solidFill>
                  <a:srgbClr val="FF0000"/>
                </a:solidFill>
                <a:effectLst/>
                <a:latin typeface="Times New Roman" panose="02020603050405020304" pitchFamily="18" charset="0"/>
                <a:cs typeface="Times New Roman" panose="02020603050405020304" pitchFamily="18" charset="0"/>
              </a:rPr>
              <a:t>Основными признаками возможной террористической деятельности являются:</a:t>
            </a:r>
            <a:endParaRPr lang="ru-RU" sz="2400" dirty="0">
              <a:solidFill>
                <a:srgbClr val="FF0000"/>
              </a:solidFill>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47FBF9DA-E730-4CE3-9DFF-AD028F281C6F}"/>
              </a:ext>
            </a:extLst>
          </p:cNvPr>
          <p:cNvSpPr>
            <a:spLocks noGrp="1"/>
          </p:cNvSpPr>
          <p:nvPr>
            <p:ph idx="1"/>
          </p:nvPr>
        </p:nvSpPr>
        <p:spPr>
          <a:xfrm>
            <a:off x="838200" y="1240971"/>
            <a:ext cx="10515600" cy="4935992"/>
          </a:xfrm>
        </p:spPr>
        <p:txBody>
          <a:bodyPr>
            <a:normAutofit fontScale="25000" lnSpcReduction="20000"/>
          </a:bodyPr>
          <a:lstStyle/>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появление лиц, в поведении которых усматривается изучение обстановки в близлежащем окружении объекта возможной террористической атаки, повышенный или неадекватно мотивированный интерес к определенным аспектам в его деятельности;</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Неоднократное появление подозрительных лиц у выбранных объектов проведение ими фото - и видеосъемки, составление планов, схем и т.п.;</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необоснованное вступление в контакт с персоналом и сотрудниками охраны, выведывание у них режима работы, порядка доступа, обеспечения безопасности и т.д.;</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проникновение в подвалы и на чердаки лиц, которые не имеют отношения к их техническому обслуживанию;</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наличие у посторонних посетителей (лиц, вызывающих подозрение) документов, проверка которых охраной на входе в здание учебного заведения, не дает информации, о личности предъявителя;</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сообщение администрации и персоналу учебного заведения ложной информации;</a:t>
            </a:r>
          </a:p>
          <a:p>
            <a:pPr marL="9525" indent="488950" algn="l">
              <a:spcBef>
                <a:spcPts val="0"/>
              </a:spcBef>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поиск лиц, из числа персонала, способных за солидное вознаграждение выполнить малозначимую работу (передача пакета, свертка, посылки) в целях проноса ВУ во внутренние помещения учебного заведения;</a:t>
            </a:r>
          </a:p>
          <a:p>
            <a:pPr marL="9525" marR="0" lvl="0" indent="488950" algn="l" defTabSz="914400" rtl="0" eaLnBrk="1" fontAlgn="auto" latinLnBrk="0" hangingPunct="1">
              <a:lnSpc>
                <a:spcPct val="90000"/>
              </a:lnSpc>
              <a:spcBef>
                <a:spcPts val="0"/>
              </a:spcBef>
              <a:spcAft>
                <a:spcPts val="0"/>
              </a:spcAft>
              <a:buClrTx/>
              <a:buSzTx/>
              <a:buFont typeface="Arial" panose="020B0604020202020204" pitchFamily="34" charset="0"/>
              <a:buChar char="•"/>
              <a:defRPr/>
            </a:pPr>
            <a:r>
              <a:rPr lang="ru-RU" sz="9200" b="0" i="0" u="none" strike="noStrike" dirty="0">
                <a:solidFill>
                  <a:srgbClr val="1A1A1A"/>
                </a:solidFill>
                <a:effectLst/>
                <a:latin typeface="Times New Roman" panose="02020603050405020304" pitchFamily="18" charset="0"/>
                <a:cs typeface="Times New Roman" panose="02020603050405020304" pitchFamily="18" charset="0"/>
              </a:rPr>
              <a:t>изучение уязвимых участков и порядка доступа к ним, порядка системы </a:t>
            </a:r>
            <a:r>
              <a:rPr kumimoji="0" lang="ru-RU" sz="9200" b="0" i="0" u="none" strike="noStrike" kern="1200" cap="none" spc="0" normalizeH="0" baseline="0" noProof="0" dirty="0">
                <a:ln>
                  <a:noFill/>
                </a:ln>
                <a:solidFill>
                  <a:srgbClr val="1A1A1A"/>
                </a:solidFill>
                <a:effectLst/>
                <a:uLnTx/>
                <a:uFillTx/>
                <a:latin typeface="Times New Roman" panose="02020603050405020304" pitchFamily="18" charset="0"/>
                <a:ea typeface="+mn-ea"/>
                <a:cs typeface="Times New Roman" panose="02020603050405020304" pitchFamily="18" charset="0"/>
              </a:rPr>
              <a:t>пропускного режима и охраны объекта;</a:t>
            </a:r>
          </a:p>
          <a:p>
            <a:pPr marL="9525" indent="488950">
              <a:spcBef>
                <a:spcPts val="0"/>
              </a:spcBef>
            </a:pPr>
            <a:endParaRPr lang="ru-RU" dirty="0"/>
          </a:p>
        </p:txBody>
      </p:sp>
      <p:sp>
        <p:nvSpPr>
          <p:cNvPr id="4" name="Номер слайда 3">
            <a:extLst>
              <a:ext uri="{FF2B5EF4-FFF2-40B4-BE49-F238E27FC236}">
                <a16:creationId xmlns:a16="http://schemas.microsoft.com/office/drawing/2014/main" id="{0039FBA1-FED6-E4CA-8CD1-A3D31A0E857F}"/>
              </a:ext>
            </a:extLst>
          </p:cNvPr>
          <p:cNvSpPr>
            <a:spLocks noGrp="1"/>
          </p:cNvSpPr>
          <p:nvPr>
            <p:ph type="sldNum" sz="quarter" idx="12"/>
          </p:nvPr>
        </p:nvSpPr>
        <p:spPr/>
        <p:txBody>
          <a:bodyPr/>
          <a:lstStyle/>
          <a:p>
            <a:fld id="{A6E625B8-BE07-4DAF-8FB5-DF952253DCB1}" type="slidenum">
              <a:rPr lang="ru-RU" smtClean="0"/>
              <a:t>12</a:t>
            </a:fld>
            <a:endParaRPr lang="ru-RU"/>
          </a:p>
        </p:txBody>
      </p:sp>
    </p:spTree>
    <p:extLst>
      <p:ext uri="{BB962C8B-B14F-4D97-AF65-F5344CB8AC3E}">
        <p14:creationId xmlns:p14="http://schemas.microsoft.com/office/powerpoint/2010/main" val="2280763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D8B17C2-D3BF-85FD-1C34-5FC9AC2EF0BC}"/>
              </a:ext>
            </a:extLst>
          </p:cNvPr>
          <p:cNvSpPr>
            <a:spLocks noGrp="1"/>
          </p:cNvSpPr>
          <p:nvPr>
            <p:ph idx="1"/>
          </p:nvPr>
        </p:nvSpPr>
        <p:spPr>
          <a:xfrm>
            <a:off x="838200" y="566057"/>
            <a:ext cx="10515600" cy="5610906"/>
          </a:xfrm>
        </p:spPr>
        <p:txBody>
          <a:bodyPr>
            <a:normAutofit fontScale="85000" lnSpcReduction="20000"/>
          </a:bodyPr>
          <a:lstStyle/>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выяснение вопросов, связанных с возможностью искусственного создания аварийной ситуации;</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проявление интереса к возможным последствиям применения в конкретных условиях данного объекта взрывчатых, зажигательных и других пригодных для диверсии средств;</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изыскание путей и способов скрытой доставки на объект террористических средств;</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создание условий для совершения взрыва, пожара, вывода из строя оборудования путем отключения приборов, автоматики и сигнализации, открытия и переключения дренажей, пробоотборников, кранов, задвижек;</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создание условий, препятствующих ликвидации ЧС, затрудняющих тушение пожара путем вывода из строя противопожарных и других противоаварийных систем, средств индивидуальной защиты персонала;</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наличие на месте происшествия средств для взрыва и поджога, их остатков и следов применения (наличие на металле емкостей, трубопроводов, резервуаров различных отверстий, пробоин, разрывов);</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обнаружение на месте вероятного ЧС отдельных компонентов, из которых могут быть изготовлены взрывчатые вещества и средства подрыва;</a:t>
            </a:r>
          </a:p>
          <a:p>
            <a:pPr marL="9525" indent="390525" algn="l">
              <a:spcBef>
                <a:spcPts val="0"/>
              </a:spcBef>
            </a:pPr>
            <a:r>
              <a:rPr lang="ru-RU" sz="2800" b="0" i="0" u="none" strike="noStrike" dirty="0">
                <a:solidFill>
                  <a:srgbClr val="1A1A1A"/>
                </a:solidFill>
                <a:effectLst/>
                <a:latin typeface="Times New Roman" panose="02020603050405020304" pitchFamily="18" charset="0"/>
                <a:cs typeface="Times New Roman" panose="02020603050405020304" pitchFamily="18" charset="0"/>
              </a:rPr>
              <a:t>обнаружение различных приспособлений, предметов для крепления </a:t>
            </a:r>
            <a:r>
              <a:rPr lang="ru-RU" sz="2800" b="0" i="0" u="none" strike="noStrike" dirty="0" err="1">
                <a:solidFill>
                  <a:srgbClr val="1A1A1A"/>
                </a:solidFill>
                <a:effectLst/>
                <a:latin typeface="Times New Roman" panose="02020603050405020304" pitchFamily="18" charset="0"/>
                <a:cs typeface="Times New Roman" panose="02020603050405020304" pitchFamily="18" charset="0"/>
              </a:rPr>
              <a:t>взрывозажигательных</a:t>
            </a:r>
            <a:r>
              <a:rPr lang="ru-RU" sz="2800" b="0" i="0" u="none" strike="noStrike" dirty="0">
                <a:solidFill>
                  <a:srgbClr val="1A1A1A"/>
                </a:solidFill>
                <a:effectLst/>
                <a:latin typeface="Times New Roman" panose="02020603050405020304" pitchFamily="18" charset="0"/>
                <a:cs typeface="Times New Roman" panose="02020603050405020304" pitchFamily="18" charset="0"/>
              </a:rPr>
              <a:t> устройств, применение специальных </a:t>
            </a:r>
            <a:r>
              <a:rPr lang="ru-RU" sz="2800" b="0" i="0" u="none" strike="noStrike" dirty="0" err="1">
                <a:solidFill>
                  <a:srgbClr val="1A1A1A"/>
                </a:solidFill>
                <a:effectLst/>
                <a:latin typeface="Times New Roman" panose="02020603050405020304" pitchFamily="18" charset="0"/>
                <a:cs typeface="Times New Roman" panose="02020603050405020304" pitchFamily="18" charset="0"/>
              </a:rPr>
              <a:t>трудногасимых</a:t>
            </a:r>
            <a:r>
              <a:rPr lang="ru-RU" sz="2800" b="0" i="0" u="none" strike="noStrike" dirty="0">
                <a:solidFill>
                  <a:srgbClr val="1A1A1A"/>
                </a:solidFill>
                <a:effectLst/>
                <a:latin typeface="Times New Roman" panose="02020603050405020304" pitchFamily="18" charset="0"/>
                <a:cs typeface="Times New Roman" panose="02020603050405020304" pitchFamily="18" charset="0"/>
              </a:rPr>
              <a:t> зажигательных средств (термита, фосфора, напалма).</a:t>
            </a:r>
          </a:p>
          <a:p>
            <a:endParaRPr lang="ru-RU" dirty="0"/>
          </a:p>
        </p:txBody>
      </p:sp>
      <p:sp>
        <p:nvSpPr>
          <p:cNvPr id="4" name="Номер слайда 3">
            <a:extLst>
              <a:ext uri="{FF2B5EF4-FFF2-40B4-BE49-F238E27FC236}">
                <a16:creationId xmlns:a16="http://schemas.microsoft.com/office/drawing/2014/main" id="{C6CD2003-C904-8177-F3AA-D191C51290A2}"/>
              </a:ext>
            </a:extLst>
          </p:cNvPr>
          <p:cNvSpPr>
            <a:spLocks noGrp="1"/>
          </p:cNvSpPr>
          <p:nvPr>
            <p:ph type="sldNum" sz="quarter" idx="12"/>
          </p:nvPr>
        </p:nvSpPr>
        <p:spPr/>
        <p:txBody>
          <a:bodyPr/>
          <a:lstStyle/>
          <a:p>
            <a:fld id="{A6E625B8-BE07-4DAF-8FB5-DF952253DCB1}" type="slidenum">
              <a:rPr lang="ru-RU" smtClean="0"/>
              <a:t>13</a:t>
            </a:fld>
            <a:endParaRPr lang="ru-RU"/>
          </a:p>
        </p:txBody>
      </p:sp>
    </p:spTree>
    <p:extLst>
      <p:ext uri="{BB962C8B-B14F-4D97-AF65-F5344CB8AC3E}">
        <p14:creationId xmlns:p14="http://schemas.microsoft.com/office/powerpoint/2010/main" val="173976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EBF4CBB-570B-F1B9-7907-7322BA63DF93}"/>
              </a:ext>
            </a:extLst>
          </p:cNvPr>
          <p:cNvSpPr>
            <a:spLocks noGrp="1"/>
          </p:cNvSpPr>
          <p:nvPr>
            <p:ph idx="1"/>
          </p:nvPr>
        </p:nvSpPr>
        <p:spPr>
          <a:xfrm>
            <a:off x="838200" y="446314"/>
            <a:ext cx="10515600" cy="5730649"/>
          </a:xfrm>
        </p:spPr>
        <p:txBody>
          <a:bodyPr>
            <a:normAutofit fontScale="92500" lnSpcReduction="10000"/>
          </a:bodyPr>
          <a:lstStyle/>
          <a:p>
            <a:pPr marL="0" indent="0" algn="ctr">
              <a:buNone/>
            </a:pPr>
            <a:r>
              <a:rPr lang="ru-RU" b="1" i="0" u="none" strike="noStrike" dirty="0">
                <a:solidFill>
                  <a:srgbClr val="FF0000"/>
                </a:solidFill>
                <a:effectLst/>
                <a:latin typeface="Times New Roman" panose="02020603050405020304" pitchFamily="18" charset="0"/>
                <a:cs typeface="Times New Roman" panose="02020603050405020304" pitchFamily="18" charset="0"/>
              </a:rPr>
              <a:t>Признаки наличия взрывных устройств:</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припаркованные незнакомые автомобили;</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наличие на предмете батарейки, проводов и их необычное размещение;</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растяжки из проволоки, веревки;</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бесхозные портфели, сумки, свертки, мешки, ящики, коробки, чемоданы.</a:t>
            </a:r>
          </a:p>
          <a:p>
            <a:pPr marL="0" indent="0" algn="ctr">
              <a:buNone/>
            </a:pPr>
            <a:r>
              <a:rPr lang="ru-RU" b="1" i="0" u="none" strike="noStrike" dirty="0">
                <a:solidFill>
                  <a:srgbClr val="FF0000"/>
                </a:solidFill>
                <a:effectLst/>
                <a:latin typeface="Times New Roman" panose="02020603050405020304" pitchFamily="18" charset="0"/>
                <a:cs typeface="Times New Roman" panose="02020603050405020304" pitchFamily="18" charset="0"/>
              </a:rPr>
              <a:t>Признаки химически - опасных, отравляющих веществ:</a:t>
            </a:r>
            <a:endParaRPr lang="ru-RU" b="1" dirty="0">
              <a:solidFill>
                <a:srgbClr val="FF0000"/>
              </a:solidFill>
              <a:latin typeface="Times New Roman" panose="02020603050405020304" pitchFamily="18" charset="0"/>
              <a:cs typeface="Times New Roman" panose="02020603050405020304" pitchFamily="18" charset="0"/>
            </a:endParaRP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не характерные для данного места запахи;</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появление не характерных для данного места капель, дыма, тумана; -внезапное ухудшение самочувствия групп рядом расположенных людей (боль и</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резь в глазах, кашель, </a:t>
            </a:r>
            <a:r>
              <a:rPr lang="ru-RU" b="0" i="0" u="none" strike="noStrike" dirty="0" err="1">
                <a:solidFill>
                  <a:srgbClr val="1A1A1A"/>
                </a:solidFill>
                <a:effectLst/>
                <a:latin typeface="Times New Roman" panose="02020603050405020304" pitchFamily="18" charset="0"/>
                <a:cs typeface="Times New Roman" panose="02020603050405020304" pitchFamily="18" charset="0"/>
              </a:rPr>
              <a:t>слезо</a:t>
            </a:r>
            <a:r>
              <a:rPr lang="ru-RU" b="0" i="0" u="none" strike="noStrike" dirty="0">
                <a:solidFill>
                  <a:srgbClr val="1A1A1A"/>
                </a:solidFill>
                <a:effectLst/>
                <a:latin typeface="Times New Roman" panose="02020603050405020304" pitchFamily="18" charset="0"/>
                <a:cs typeface="Times New Roman" panose="02020603050405020304" pitchFamily="18" charset="0"/>
              </a:rPr>
              <a:t>-и слюнотечение, удушье, сильная головная </a:t>
            </a:r>
            <a:r>
              <a:rPr lang="ru-RU" b="0" i="0" u="none" strike="noStrike" dirty="0" err="1">
                <a:solidFill>
                  <a:srgbClr val="1A1A1A"/>
                </a:solidFill>
                <a:effectLst/>
                <a:latin typeface="Times New Roman" panose="02020603050405020304" pitchFamily="18" charset="0"/>
                <a:cs typeface="Times New Roman" panose="02020603050405020304" pitchFamily="18" charset="0"/>
              </a:rPr>
              <a:t>боль,головокружение</a:t>
            </a:r>
            <a:r>
              <a:rPr lang="ru-RU" b="0" i="0" u="none" strike="noStrike" dirty="0">
                <a:solidFill>
                  <a:srgbClr val="1A1A1A"/>
                </a:solidFill>
                <a:effectLst/>
                <a:latin typeface="Times New Roman" panose="02020603050405020304" pitchFamily="18" charset="0"/>
                <a:cs typeface="Times New Roman" panose="02020603050405020304" pitchFamily="18" charset="0"/>
              </a:rPr>
              <a:t>, потеря сознания;</a:t>
            </a:r>
          </a:p>
          <a:p>
            <a:pPr algn="l"/>
            <a:r>
              <a:rPr lang="ru-RU" b="0" i="0" u="none" strike="noStrike" dirty="0">
                <a:solidFill>
                  <a:srgbClr val="1A1A1A"/>
                </a:solidFill>
                <a:effectLst/>
                <a:latin typeface="Times New Roman" panose="02020603050405020304" pitchFamily="18" charset="0"/>
                <a:cs typeface="Times New Roman" panose="02020603050405020304" pitchFamily="18" charset="0"/>
              </a:rPr>
              <a:t>массовые крики о помощи, паника, бегство.</a:t>
            </a:r>
          </a:p>
          <a:p>
            <a:pPr algn="l"/>
            <a:endParaRPr lang="ru-RU" b="0" i="0" u="none" strike="noStrike" dirty="0">
              <a:solidFill>
                <a:srgbClr val="1A1A1A"/>
              </a:solidFill>
              <a:effectLst/>
              <a:latin typeface="YS Text"/>
            </a:endParaRPr>
          </a:p>
          <a:p>
            <a:endParaRPr lang="ru-RU" dirty="0"/>
          </a:p>
        </p:txBody>
      </p:sp>
      <p:sp>
        <p:nvSpPr>
          <p:cNvPr id="4" name="Номер слайда 3">
            <a:extLst>
              <a:ext uri="{FF2B5EF4-FFF2-40B4-BE49-F238E27FC236}">
                <a16:creationId xmlns:a16="http://schemas.microsoft.com/office/drawing/2014/main" id="{28DE16B2-2E3E-1EEC-261F-D71D8AFD27E3}"/>
              </a:ext>
            </a:extLst>
          </p:cNvPr>
          <p:cNvSpPr>
            <a:spLocks noGrp="1"/>
          </p:cNvSpPr>
          <p:nvPr>
            <p:ph type="sldNum" sz="quarter" idx="12"/>
          </p:nvPr>
        </p:nvSpPr>
        <p:spPr/>
        <p:txBody>
          <a:bodyPr/>
          <a:lstStyle/>
          <a:p>
            <a:fld id="{A6E625B8-BE07-4DAF-8FB5-DF952253DCB1}" type="slidenum">
              <a:rPr lang="ru-RU" smtClean="0"/>
              <a:t>14</a:t>
            </a:fld>
            <a:endParaRPr lang="ru-RU"/>
          </a:p>
        </p:txBody>
      </p:sp>
    </p:spTree>
    <p:extLst>
      <p:ext uri="{BB962C8B-B14F-4D97-AF65-F5344CB8AC3E}">
        <p14:creationId xmlns:p14="http://schemas.microsoft.com/office/powerpoint/2010/main" val="1190264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850358"/>
          </a:xfrm>
        </p:spPr>
        <p:txBody>
          <a:bodyPr>
            <a:normAutofit/>
          </a:bodyPr>
          <a:lstStyle/>
          <a:p>
            <a:pPr algn="ctr"/>
            <a:r>
              <a:rPr lang="ru-RU" sz="3600" b="1" dirty="0">
                <a:solidFill>
                  <a:srgbClr val="FF0000"/>
                </a:solidFill>
                <a:latin typeface="+mn-lt"/>
              </a:rPr>
              <a:t>В качестве типовых нарушителей рассматриваются</a:t>
            </a:r>
            <a:r>
              <a:rPr lang="ru-RU" sz="3600" b="1" i="1" dirty="0">
                <a:solidFill>
                  <a:srgbClr val="FF0000"/>
                </a:solidFill>
                <a:latin typeface="+mn-lt"/>
              </a:rPr>
              <a:t>:</a:t>
            </a:r>
            <a:endParaRPr lang="ru-RU" sz="3600" b="1" dirty="0">
              <a:latin typeface="+mn-lt"/>
            </a:endParaRPr>
          </a:p>
        </p:txBody>
      </p:sp>
      <p:sp>
        <p:nvSpPr>
          <p:cNvPr id="3" name="Объект 2"/>
          <p:cNvSpPr>
            <a:spLocks noGrp="1"/>
          </p:cNvSpPr>
          <p:nvPr>
            <p:ph idx="1"/>
          </p:nvPr>
        </p:nvSpPr>
        <p:spPr>
          <a:xfrm>
            <a:off x="838200" y="1215484"/>
            <a:ext cx="10515600" cy="4961479"/>
          </a:xfrm>
        </p:spPr>
        <p:txBody>
          <a:bodyPr>
            <a:normAutofit fontScale="92500" lnSpcReduction="20000"/>
          </a:bodyPr>
          <a:lstStyle/>
          <a:p>
            <a:pPr lvl="0" fontAlgn="base"/>
            <a:r>
              <a:rPr lang="ru-RU" dirty="0"/>
              <a:t>внешний нарушитель первого типа (одиночный нарушитель или</a:t>
            </a:r>
          </a:p>
          <a:p>
            <a:r>
              <a:rPr lang="ru-RU" dirty="0"/>
              <a:t>малочисленная группа нарушителей);</a:t>
            </a:r>
          </a:p>
          <a:p>
            <a:pPr lvl="0" fontAlgn="base"/>
            <a:r>
              <a:rPr lang="ru-RU" dirty="0"/>
              <a:t>внешний нарушитель второго типа (террористическая группа); </a:t>
            </a:r>
          </a:p>
          <a:p>
            <a:pPr lvl="0" fontAlgn="base"/>
            <a:r>
              <a:rPr lang="ru-RU" dirty="0"/>
              <a:t>внешний нарушитель третьего типа (террорист-смертник); </a:t>
            </a:r>
          </a:p>
          <a:p>
            <a:pPr lvl="0" fontAlgn="base"/>
            <a:r>
              <a:rPr lang="ru-RU" dirty="0"/>
              <a:t>внутренний нарушитель первого типа (сотрудник, обучающийся или выпускник образовательной организации, родители (законные представители) родственники);</a:t>
            </a:r>
          </a:p>
          <a:p>
            <a:pPr lvl="0" fontAlgn="base"/>
            <a:r>
              <a:rPr lang="ru-RU" dirty="0"/>
              <a:t>внутренний нарушитель второго типа (сотрудник сторонней подрядной организации, имеющий знания о системе охраны образовательной организаций);</a:t>
            </a:r>
          </a:p>
          <a:p>
            <a:pPr lvl="0" fontAlgn="base"/>
            <a:r>
              <a:rPr lang="ru-RU" dirty="0"/>
              <a:t>внутренний нарушитель третьего типа (сотрудник подразделения охраны, сотрудник органов внутренних дел, пожарной охраны, ведомственной охраны, службы безопасности).</a:t>
            </a:r>
          </a:p>
          <a:p>
            <a:endParaRPr lang="ru-RU" dirty="0"/>
          </a:p>
        </p:txBody>
      </p:sp>
      <p:sp>
        <p:nvSpPr>
          <p:cNvPr id="4" name="Номер слайда 3"/>
          <p:cNvSpPr>
            <a:spLocks noGrp="1"/>
          </p:cNvSpPr>
          <p:nvPr>
            <p:ph type="sldNum" sz="quarter" idx="12"/>
          </p:nvPr>
        </p:nvSpPr>
        <p:spPr/>
        <p:txBody>
          <a:bodyPr/>
          <a:lstStyle/>
          <a:p>
            <a:fld id="{A6E625B8-BE07-4DAF-8FB5-DF952253DCB1}" type="slidenum">
              <a:rPr lang="ru-RU" smtClean="0"/>
              <a:t>15</a:t>
            </a:fld>
            <a:endParaRPr lang="ru-RU"/>
          </a:p>
        </p:txBody>
      </p:sp>
    </p:spTree>
    <p:extLst>
      <p:ext uri="{BB962C8B-B14F-4D97-AF65-F5344CB8AC3E}">
        <p14:creationId xmlns:p14="http://schemas.microsoft.com/office/powerpoint/2010/main" val="865681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indent="450215" algn="ctr">
              <a:lnSpc>
                <a:spcPct val="100000"/>
              </a:lnSpc>
            </a:pPr>
            <a:r>
              <a:rPr lang="ru-RU" b="1" dirty="0">
                <a:solidFill>
                  <a:srgbClr val="FF0000"/>
                </a:solidFill>
                <a:uFill>
                  <a:solidFill>
                    <a:srgbClr val="000000"/>
                  </a:solidFill>
                </a:uFill>
                <a:latin typeface="+mn-lt"/>
                <a:ea typeface="Times New Roman" panose="02020603050405020304" pitchFamily="18" charset="0"/>
                <a:cs typeface="Times New Roman" panose="02020603050405020304" pitchFamily="18" charset="0"/>
              </a:rPr>
              <a:t>К целям, которые могут преследовать нарушители, относятся:</a:t>
            </a:r>
            <a:endParaRPr lang="ru-RU" dirty="0">
              <a:solidFill>
                <a:srgbClr val="FF0000"/>
              </a:solidFill>
              <a:latin typeface="+mn-lt"/>
            </a:endParaRPr>
          </a:p>
        </p:txBody>
      </p:sp>
      <p:sp>
        <p:nvSpPr>
          <p:cNvPr id="3" name="Объект 2"/>
          <p:cNvSpPr>
            <a:spLocks noGrp="1"/>
          </p:cNvSpPr>
          <p:nvPr>
            <p:ph idx="1"/>
          </p:nvPr>
        </p:nvSpPr>
        <p:spPr>
          <a:xfrm>
            <a:off x="838200" y="1825624"/>
            <a:ext cx="10515600" cy="4680683"/>
          </a:xfrm>
        </p:spPr>
        <p:txBody>
          <a:bodyPr>
            <a:noAutofit/>
          </a:bodyPr>
          <a:lstStyle/>
          <a:p>
            <a:pPr lvl="0" fontAlgn="base"/>
            <a:r>
              <a:rPr lang="ru-RU" sz="2000" dirty="0"/>
              <a:t>причинение вреда жизни и здоровью конкретным лицам на объекте образования;</a:t>
            </a:r>
          </a:p>
          <a:p>
            <a:pPr lvl="0" fontAlgn="base"/>
            <a:r>
              <a:rPr lang="ru-RU" sz="2000" dirty="0"/>
              <a:t>причинение вреда жизни и здоровью неопределенному кругу лиц на объекте образования;</a:t>
            </a:r>
          </a:p>
          <a:p>
            <a:pPr lvl="0" fontAlgn="base"/>
            <a:r>
              <a:rPr lang="ru-RU" sz="2000" dirty="0"/>
              <a:t>причинение вреда имуществу объекта образования (как основная или дополнительная цель) или завладение имуществом, имеющимся на объекте образования (деньгами, ценностями, имеющимся оружием, транспортом и т.п.); совершение опасных действий (взрыва, поджога, стрельбы) на объекте образования без посягательства на жизнь и здоровье людей и (или) причинения вреда имуществу объекта образования (для демонстрации серьезности намерений или демонстрации собственной значимости);</a:t>
            </a:r>
          </a:p>
          <a:p>
            <a:pPr lvl="0" fontAlgn="base"/>
            <a:r>
              <a:rPr lang="ru-RU" sz="2000" dirty="0"/>
              <a:t>выдвижение требований к органам власти, руководству или конкретным должностным лицам объекта образования или иным неопределенным лицам; захват заложников (как не сопряженный, так и сопряженный с выдвижением требований);</a:t>
            </a:r>
          </a:p>
          <a:p>
            <a:pPr lvl="0" fontAlgn="base"/>
            <a:r>
              <a:rPr lang="ru-RU" sz="2000" dirty="0"/>
              <a:t>совершение самоубийства (суицида) после достижения иных целей (в том числе действия террориста-смертника).</a:t>
            </a:r>
          </a:p>
        </p:txBody>
      </p:sp>
      <p:sp>
        <p:nvSpPr>
          <p:cNvPr id="4" name="Номер слайда 3"/>
          <p:cNvSpPr>
            <a:spLocks noGrp="1"/>
          </p:cNvSpPr>
          <p:nvPr>
            <p:ph type="sldNum" sz="quarter" idx="12"/>
          </p:nvPr>
        </p:nvSpPr>
        <p:spPr/>
        <p:txBody>
          <a:bodyPr/>
          <a:lstStyle/>
          <a:p>
            <a:fld id="{A6E625B8-BE07-4DAF-8FB5-DF952253DCB1}" type="slidenum">
              <a:rPr lang="ru-RU" smtClean="0"/>
              <a:t>16</a:t>
            </a:fld>
            <a:endParaRPr lang="ru-RU"/>
          </a:p>
        </p:txBody>
      </p:sp>
    </p:spTree>
    <p:extLst>
      <p:ext uri="{BB962C8B-B14F-4D97-AF65-F5344CB8AC3E}">
        <p14:creationId xmlns:p14="http://schemas.microsoft.com/office/powerpoint/2010/main" val="320296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7B128C-0246-C407-8159-A18993CADE98}"/>
              </a:ext>
            </a:extLst>
          </p:cNvPr>
          <p:cNvSpPr>
            <a:spLocks noGrp="1"/>
          </p:cNvSpPr>
          <p:nvPr>
            <p:ph type="title"/>
          </p:nvPr>
        </p:nvSpPr>
        <p:spPr>
          <a:xfrm>
            <a:off x="838200" y="365125"/>
            <a:ext cx="10515600" cy="790575"/>
          </a:xfrm>
        </p:spPr>
        <p:txBody>
          <a:bodyPr>
            <a:normAutofit fontScale="90000"/>
          </a:bodyPr>
          <a:lstStyle/>
          <a:p>
            <a:pPr algn="ctr"/>
            <a:r>
              <a:rPr lang="ru-RU" sz="2800" b="1" dirty="0">
                <a:solidFill>
                  <a:srgbClr val="FF0000"/>
                </a:solidFill>
                <a:latin typeface="+mn-lt"/>
                <a:cs typeface="Times New Roman" panose="02020603050405020304" pitchFamily="18" charset="0"/>
              </a:rPr>
              <a:t>Тактика нарушителя на этапе проникновения на территорию объекта образования, в период нахождения на объекте и после совершения активных действий: </a:t>
            </a:r>
          </a:p>
        </p:txBody>
      </p:sp>
      <p:sp>
        <p:nvSpPr>
          <p:cNvPr id="3" name="Объект 2">
            <a:extLst>
              <a:ext uri="{FF2B5EF4-FFF2-40B4-BE49-F238E27FC236}">
                <a16:creationId xmlns:a16="http://schemas.microsoft.com/office/drawing/2014/main" id="{0D883B4E-5B1E-7DB5-35E8-270359470791}"/>
              </a:ext>
            </a:extLst>
          </p:cNvPr>
          <p:cNvSpPr>
            <a:spLocks noGrp="1"/>
          </p:cNvSpPr>
          <p:nvPr>
            <p:ph idx="1"/>
          </p:nvPr>
        </p:nvSpPr>
        <p:spPr>
          <a:xfrm>
            <a:off x="838200" y="1155700"/>
            <a:ext cx="10515600" cy="5021263"/>
          </a:xfrm>
        </p:spPr>
        <p:txBody>
          <a:bodyPr>
            <a:normAutofit fontScale="77500" lnSpcReduction="20000"/>
          </a:bodyPr>
          <a:lstStyle/>
          <a:p>
            <a:endParaRPr lang="ru-RU" dirty="0">
              <a:latin typeface="Times New Roman" panose="02020603050405020304" pitchFamily="18" charset="0"/>
              <a:cs typeface="Times New Roman" panose="02020603050405020304" pitchFamily="18" charset="0"/>
            </a:endParaRPr>
          </a:p>
          <a:p>
            <a:pPr marL="0" indent="0">
              <a:buNone/>
            </a:pPr>
            <a:r>
              <a:rPr lang="ru-RU" u="sng" dirty="0"/>
              <a:t>на этапе проникновения:</a:t>
            </a:r>
            <a:endParaRPr lang="ru-RU" dirty="0"/>
          </a:p>
          <a:p>
            <a:pPr marL="0" indent="0">
              <a:buNone/>
            </a:pPr>
            <a:r>
              <a:rPr lang="ru-RU" dirty="0"/>
              <a:t>• проход непосредственно через КПП, с использованием несовершенства пропускного и </a:t>
            </a:r>
            <a:r>
              <a:rPr lang="ru-RU" dirty="0" err="1"/>
              <a:t>внутриобъектового</a:t>
            </a:r>
            <a:r>
              <a:rPr lang="ru-RU" dirty="0"/>
              <a:t> режимов либо их грубого нарушения работниками ЧОО, осуществляющими охрану образовательной организации (в момент смены охраны, в момент отвлечения внимания охраны непосредственно на КПП, в момент отвлечения внимания на другой части объекта путем взрыва, поджога или иного отвлекающего внимание происшествия, путем физического воздействия (в том числе причинения телесных повреждений или смерти) на осматривающего входящих лиц работника охраны, в случае отсутствия второго работника, управляющего средствами доступа и находящегося в безопасной изоляции);</a:t>
            </a:r>
          </a:p>
          <a:p>
            <a:pPr marL="0" indent="0">
              <a:buNone/>
            </a:pPr>
            <a:r>
              <a:rPr lang="ru-RU" dirty="0"/>
              <a:t>• проникновение в здание через дополнительные (служебные, эвакуационные) входы/выходы (в том числе, в момент их планового открытия на объекте);</a:t>
            </a:r>
          </a:p>
          <a:p>
            <a:pPr marL="0" indent="0">
              <a:buNone/>
            </a:pPr>
            <a:r>
              <a:rPr lang="ru-RU" dirty="0"/>
              <a:t>• проникновение через окна или с крыши здания;</a:t>
            </a:r>
          </a:p>
          <a:p>
            <a:pPr marL="0" indent="0">
              <a:buNone/>
            </a:pPr>
            <a:r>
              <a:rPr lang="ru-RU" dirty="0"/>
              <a:t>• проникновение нарушителей одновременно в двух или более местах объекта;</a:t>
            </a:r>
          </a:p>
          <a:p>
            <a:pPr marL="0" indent="0">
              <a:buNone/>
            </a:pPr>
            <a:r>
              <a:rPr lang="ru-RU" dirty="0"/>
              <a:t>• проникновение нарушителей путем фактического разрушения (подрыва) дверей на основном КПП или на дополнительных (служебных, эвакуационных) входах/выходах.</a:t>
            </a:r>
          </a:p>
          <a:p>
            <a:endParaRPr lang="ru-RU" dirty="0"/>
          </a:p>
        </p:txBody>
      </p:sp>
      <p:sp>
        <p:nvSpPr>
          <p:cNvPr id="4" name="Номер слайда 3">
            <a:extLst>
              <a:ext uri="{FF2B5EF4-FFF2-40B4-BE49-F238E27FC236}">
                <a16:creationId xmlns:a16="http://schemas.microsoft.com/office/drawing/2014/main" id="{16533569-6B23-2F7D-414B-CE775794984A}"/>
              </a:ext>
            </a:extLst>
          </p:cNvPr>
          <p:cNvSpPr>
            <a:spLocks noGrp="1"/>
          </p:cNvSpPr>
          <p:nvPr>
            <p:ph type="sldNum" sz="quarter" idx="12"/>
          </p:nvPr>
        </p:nvSpPr>
        <p:spPr/>
        <p:txBody>
          <a:bodyPr/>
          <a:lstStyle/>
          <a:p>
            <a:fld id="{A6E625B8-BE07-4DAF-8FB5-DF952253DCB1}" type="slidenum">
              <a:rPr lang="ru-RU" smtClean="0"/>
              <a:t>17</a:t>
            </a:fld>
            <a:endParaRPr lang="ru-RU"/>
          </a:p>
        </p:txBody>
      </p:sp>
    </p:spTree>
    <p:extLst>
      <p:ext uri="{BB962C8B-B14F-4D97-AF65-F5344CB8AC3E}">
        <p14:creationId xmlns:p14="http://schemas.microsoft.com/office/powerpoint/2010/main" val="3540792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83577"/>
            <a:ext cx="10515600" cy="5693386"/>
          </a:xfrm>
        </p:spPr>
        <p:txBody>
          <a:bodyPr>
            <a:normAutofit fontScale="77500" lnSpcReduction="20000"/>
          </a:bodyPr>
          <a:lstStyle/>
          <a:p>
            <a:pPr marL="0" indent="0">
              <a:buNone/>
            </a:pPr>
            <a:r>
              <a:rPr lang="ru-RU" u="sng" dirty="0"/>
              <a:t>В период нахождения на объекте:</a:t>
            </a:r>
            <a:endParaRPr lang="ru-RU" dirty="0"/>
          </a:p>
          <a:p>
            <a:pPr marL="0" indent="0">
              <a:buNone/>
            </a:pPr>
            <a:r>
              <a:rPr lang="ru-RU" dirty="0"/>
              <a:t>• причинение телесных повреждений или смерти строго определенному лицу (или лицам), к которому нарушитель испытывает чувство обиды, ненависти, желает отомстить;</a:t>
            </a:r>
          </a:p>
          <a:p>
            <a:pPr marL="0" indent="0">
              <a:buNone/>
            </a:pPr>
            <a:r>
              <a:rPr lang="ru-RU" dirty="0"/>
              <a:t>• причинение телесных повреждений или смерти неопределенному кругу лиц;</a:t>
            </a:r>
          </a:p>
          <a:p>
            <a:pPr marL="0" indent="0">
              <a:buNone/>
            </a:pPr>
            <a:r>
              <a:rPr lang="ru-RU" dirty="0"/>
              <a:t>• использование слезоточивых, отравляющих, токсичных веществ, использование радиоактивных или биологически опасных веществ, использование иных опасных для жизни и здоровья веществ;</a:t>
            </a:r>
          </a:p>
          <a:p>
            <a:pPr marL="0" indent="0">
              <a:buNone/>
            </a:pPr>
            <a:r>
              <a:rPr lang="ru-RU" dirty="0"/>
              <a:t>• использование собак и иных животных;</a:t>
            </a:r>
          </a:p>
          <a:p>
            <a:pPr marL="0" indent="0">
              <a:buNone/>
            </a:pPr>
            <a:r>
              <a:rPr lang="ru-RU" dirty="0"/>
              <a:t>• совершение действий без посягательства на жизнь и здоровье людей (стрельба в потолок, по дверям и окнам, по иному имуществу на объекте, организация поджога, взрывов, задымления);</a:t>
            </a:r>
          </a:p>
          <a:p>
            <a:pPr marL="0" indent="0">
              <a:buNone/>
            </a:pPr>
            <a:r>
              <a:rPr lang="ru-RU" dirty="0"/>
              <a:t>• захват заложников (как не сопряженный, так и сопряженный с выдвижением требований);</a:t>
            </a:r>
          </a:p>
          <a:p>
            <a:pPr marL="0" indent="0">
              <a:buNone/>
            </a:pPr>
            <a:r>
              <a:rPr lang="ru-RU" dirty="0"/>
              <a:t>• захват заложников на объекте, причинение им телесных повреждений или смерти, с заранее запланированным последующим </a:t>
            </a:r>
            <a:r>
              <a:rPr lang="ru-RU" dirty="0" err="1"/>
              <a:t>самоподрывом</a:t>
            </a:r>
            <a:r>
              <a:rPr lang="ru-RU" dirty="0"/>
              <a:t> или </a:t>
            </a:r>
            <a:r>
              <a:rPr lang="ru-RU" dirty="0" err="1"/>
              <a:t>самоподрыв</a:t>
            </a:r>
            <a:r>
              <a:rPr lang="ru-RU" dirty="0"/>
              <a:t> без захвата заложников и/или без предварительного причинения телесных повреждений или смерти находящимся на объекте (действия террориста-смертника).</a:t>
            </a:r>
          </a:p>
          <a:p>
            <a:endParaRPr lang="ru-RU" dirty="0"/>
          </a:p>
        </p:txBody>
      </p:sp>
      <p:sp>
        <p:nvSpPr>
          <p:cNvPr id="4" name="Номер слайда 3"/>
          <p:cNvSpPr>
            <a:spLocks noGrp="1"/>
          </p:cNvSpPr>
          <p:nvPr>
            <p:ph type="sldNum" sz="quarter" idx="12"/>
          </p:nvPr>
        </p:nvSpPr>
        <p:spPr/>
        <p:txBody>
          <a:bodyPr/>
          <a:lstStyle/>
          <a:p>
            <a:fld id="{A6E625B8-BE07-4DAF-8FB5-DF952253DCB1}" type="slidenum">
              <a:rPr lang="ru-RU" smtClean="0"/>
              <a:t>18</a:t>
            </a:fld>
            <a:endParaRPr lang="ru-RU"/>
          </a:p>
        </p:txBody>
      </p:sp>
    </p:spTree>
    <p:extLst>
      <p:ext uri="{BB962C8B-B14F-4D97-AF65-F5344CB8AC3E}">
        <p14:creationId xmlns:p14="http://schemas.microsoft.com/office/powerpoint/2010/main" val="1753285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9792" y="260594"/>
            <a:ext cx="10515600" cy="4351338"/>
          </a:xfrm>
        </p:spPr>
        <p:txBody>
          <a:bodyPr/>
          <a:lstStyle/>
          <a:p>
            <a:pPr marL="0" indent="0">
              <a:buNone/>
            </a:pPr>
            <a:r>
              <a:rPr lang="ru-RU" u="sng" dirty="0"/>
              <a:t>После совершения активных действий:</a:t>
            </a:r>
            <a:endParaRPr lang="ru-RU" dirty="0"/>
          </a:p>
          <a:p>
            <a:pPr marL="0" indent="0">
              <a:buNone/>
            </a:pPr>
            <a:r>
              <a:rPr lang="ru-RU" dirty="0"/>
              <a:t>• попытка скрыться с объекта;</a:t>
            </a:r>
          </a:p>
          <a:p>
            <a:pPr marL="0" indent="0">
              <a:buNone/>
            </a:pPr>
            <a:r>
              <a:rPr lang="ru-RU" dirty="0"/>
              <a:t>• попытка суицида;</a:t>
            </a:r>
          </a:p>
          <a:p>
            <a:pPr marL="0" indent="0">
              <a:buNone/>
            </a:pPr>
            <a:r>
              <a:rPr lang="ru-RU" dirty="0"/>
              <a:t>• сдача правоохранительным органам</a:t>
            </a:r>
          </a:p>
        </p:txBody>
      </p:sp>
      <p:sp>
        <p:nvSpPr>
          <p:cNvPr id="4" name="Номер слайда 3"/>
          <p:cNvSpPr>
            <a:spLocks noGrp="1"/>
          </p:cNvSpPr>
          <p:nvPr>
            <p:ph type="sldNum" sz="quarter" idx="12"/>
          </p:nvPr>
        </p:nvSpPr>
        <p:spPr/>
        <p:txBody>
          <a:bodyPr/>
          <a:lstStyle/>
          <a:p>
            <a:fld id="{A6E625B8-BE07-4DAF-8FB5-DF952253DCB1}" type="slidenum">
              <a:rPr lang="ru-RU" smtClean="0"/>
              <a:t>19</a:t>
            </a:fld>
            <a:endParaRPr lang="ru-RU"/>
          </a:p>
        </p:txBody>
      </p:sp>
      <p:pic>
        <p:nvPicPr>
          <p:cNvPr id="6" name="Рисунок 5"/>
          <p:cNvPicPr>
            <a:picLocks noChangeAspect="1"/>
          </p:cNvPicPr>
          <p:nvPr/>
        </p:nvPicPr>
        <p:blipFill>
          <a:blip r:embed="rId2"/>
          <a:stretch>
            <a:fillRect/>
          </a:stretch>
        </p:blipFill>
        <p:spPr>
          <a:xfrm>
            <a:off x="5791059" y="2381413"/>
            <a:ext cx="5938019" cy="3974937"/>
          </a:xfrm>
          <a:prstGeom prst="rect">
            <a:avLst/>
          </a:prstGeom>
        </p:spPr>
      </p:pic>
    </p:spTree>
    <p:extLst>
      <p:ext uri="{BB962C8B-B14F-4D97-AF65-F5344CB8AC3E}">
        <p14:creationId xmlns:p14="http://schemas.microsoft.com/office/powerpoint/2010/main" val="258016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78241" y="79131"/>
            <a:ext cx="3932237" cy="1600200"/>
          </a:xfrm>
        </p:spPr>
        <p:txBody>
          <a:bodyPr/>
          <a:lstStyle/>
          <a:p>
            <a:r>
              <a:rPr lang="ru-RU" dirty="0">
                <a:solidFill>
                  <a:srgbClr val="FF0000"/>
                </a:solidFill>
              </a:rPr>
              <a:t>Вопросы занятия</a:t>
            </a:r>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1257337"/>
            <a:ext cx="6172200" cy="4333800"/>
          </a:xfrm>
        </p:spPr>
      </p:pic>
      <p:sp>
        <p:nvSpPr>
          <p:cNvPr id="4" name="Текст 3"/>
          <p:cNvSpPr>
            <a:spLocks noGrp="1"/>
          </p:cNvSpPr>
          <p:nvPr>
            <p:ph type="body" sz="half" idx="2"/>
          </p:nvPr>
        </p:nvSpPr>
        <p:spPr/>
        <p:txBody>
          <a:bodyPr>
            <a:normAutofit/>
          </a:bodyPr>
          <a:lstStyle/>
          <a:p>
            <a:r>
              <a:rPr lang="ru-RU" sz="2000" b="1" dirty="0"/>
              <a:t>1. Терроризм: понятие сущность, современные тенденции</a:t>
            </a:r>
            <a:endParaRPr lang="ru-RU" sz="2000" dirty="0"/>
          </a:p>
          <a:p>
            <a:r>
              <a:rPr lang="ru-RU" sz="2000" b="1" dirty="0"/>
              <a:t>2. Общая характеристика вероятных нарушителей на объекте образования.</a:t>
            </a:r>
          </a:p>
          <a:p>
            <a:pPr lvl="0"/>
            <a:endParaRPr lang="ru-RU" dirty="0"/>
          </a:p>
          <a:p>
            <a:endParaRPr lang="ru-RU" dirty="0"/>
          </a:p>
        </p:txBody>
      </p:sp>
      <p:sp>
        <p:nvSpPr>
          <p:cNvPr id="5" name="Номер слайда 4"/>
          <p:cNvSpPr>
            <a:spLocks noGrp="1"/>
          </p:cNvSpPr>
          <p:nvPr>
            <p:ph type="sldNum" sz="quarter" idx="12"/>
          </p:nvPr>
        </p:nvSpPr>
        <p:spPr/>
        <p:txBody>
          <a:bodyPr/>
          <a:lstStyle/>
          <a:p>
            <a:fld id="{A6E625B8-BE07-4DAF-8FB5-DF952253DCB1}" type="slidenum">
              <a:rPr lang="ru-RU" smtClean="0"/>
              <a:t>2</a:t>
            </a:fld>
            <a:endParaRPr lang="ru-RU"/>
          </a:p>
        </p:txBody>
      </p:sp>
    </p:spTree>
    <p:extLst>
      <p:ext uri="{BB962C8B-B14F-4D97-AF65-F5344CB8AC3E}">
        <p14:creationId xmlns:p14="http://schemas.microsoft.com/office/powerpoint/2010/main" val="81934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64796" y="971184"/>
            <a:ext cx="10515600" cy="2852737"/>
          </a:xfrm>
        </p:spPr>
        <p:txBody>
          <a:bodyPr/>
          <a:lstStyle/>
          <a:p>
            <a:r>
              <a:rPr lang="ru-RU" dirty="0"/>
              <a:t>Вопрос № </a:t>
            </a:r>
            <a:r>
              <a:rPr lang="ru-RU" dirty="0">
                <a:effectLst>
                  <a:outerShdw blurRad="38100" dist="38100" dir="2700000" algn="tl">
                    <a:srgbClr val="000000">
                      <a:alpha val="43137"/>
                    </a:srgbClr>
                  </a:outerShdw>
                </a:effectLst>
              </a:rPr>
              <a:t>3.</a:t>
            </a:r>
            <a:endParaRPr lang="ru-RU" dirty="0"/>
          </a:p>
        </p:txBody>
      </p:sp>
      <p:sp>
        <p:nvSpPr>
          <p:cNvPr id="3" name="Текст 2"/>
          <p:cNvSpPr>
            <a:spLocks noGrp="1"/>
          </p:cNvSpPr>
          <p:nvPr>
            <p:ph type="body" idx="1"/>
          </p:nvPr>
        </p:nvSpPr>
        <p:spPr>
          <a:xfrm>
            <a:off x="937358" y="3823921"/>
            <a:ext cx="10515600" cy="1500187"/>
          </a:xfrm>
        </p:spPr>
        <p:txBody>
          <a:bodyPr>
            <a:noAutofit/>
          </a:bodyPr>
          <a:lstStyle/>
          <a:p>
            <a:r>
              <a:rPr lang="ru-RU" sz="3600" dirty="0">
                <a:solidFill>
                  <a:srgbClr val="FF0000"/>
                </a:solidFill>
                <a:effectLst>
                  <a:outerShdw blurRad="38100" dist="38100" dir="2700000" algn="tl">
                    <a:srgbClr val="000000">
                      <a:alpha val="43137"/>
                    </a:srgbClr>
                  </a:outerShdw>
                </a:effectLst>
              </a:rPr>
              <a:t>Алгоритмы действий сотрудников ЧОП «Ястреб – V», ЧОП «Ястреб – плюс», сотрудников Центра комплексного обеспечения правопорядка (ЦКОП) при совершении (угрозе совершения) преступлений террористической направленности</a:t>
            </a:r>
          </a:p>
        </p:txBody>
      </p:sp>
      <p:sp>
        <p:nvSpPr>
          <p:cNvPr id="4" name="Номер слайда 3"/>
          <p:cNvSpPr>
            <a:spLocks noGrp="1"/>
          </p:cNvSpPr>
          <p:nvPr>
            <p:ph type="sldNum" sz="quarter" idx="12"/>
          </p:nvPr>
        </p:nvSpPr>
        <p:spPr/>
        <p:txBody>
          <a:bodyPr/>
          <a:lstStyle/>
          <a:p>
            <a:fld id="{A6E625B8-BE07-4DAF-8FB5-DF952253DCB1}" type="slidenum">
              <a:rPr lang="ru-RU" smtClean="0"/>
              <a:t>20</a:t>
            </a:fld>
            <a:endParaRPr lang="ru-RU"/>
          </a:p>
        </p:txBody>
      </p:sp>
    </p:spTree>
    <p:extLst>
      <p:ext uri="{BB962C8B-B14F-4D97-AF65-F5344CB8AC3E}">
        <p14:creationId xmlns:p14="http://schemas.microsoft.com/office/powerpoint/2010/main" val="3596121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06315" y="410368"/>
            <a:ext cx="10515600" cy="1325563"/>
          </a:xfrm>
        </p:spPr>
        <p:txBody>
          <a:bodyPr>
            <a:noAutofit/>
          </a:bodyPr>
          <a:lstStyle/>
          <a:p>
            <a:pPr algn="ctr"/>
            <a:r>
              <a:rPr lang="ru-RU" sz="3200" b="1" dirty="0">
                <a:solidFill>
                  <a:srgbClr val="FF0000"/>
                </a:solidFill>
                <a:latin typeface="+mn-lt"/>
              </a:rPr>
              <a:t>Оперативные службы, оповещаемые при совершении (угрозе совершения) преступлений террористической направленности на объектах РУДН</a:t>
            </a:r>
          </a:p>
        </p:txBody>
      </p:sp>
      <p:sp>
        <p:nvSpPr>
          <p:cNvPr id="4" name="Объект 3"/>
          <p:cNvSpPr>
            <a:spLocks noGrp="1"/>
          </p:cNvSpPr>
          <p:nvPr>
            <p:ph sz="half" idx="2"/>
          </p:nvPr>
        </p:nvSpPr>
        <p:spPr>
          <a:xfrm>
            <a:off x="423745" y="1825624"/>
            <a:ext cx="11428285" cy="4962037"/>
          </a:xfrm>
        </p:spPr>
        <p:txBody>
          <a:bodyPr>
            <a:normAutofit fontScale="92500" lnSpcReduction="10000"/>
          </a:bodyPr>
          <a:lstStyle/>
          <a:p>
            <a:pPr marL="0" indent="0">
              <a:buNone/>
            </a:pPr>
            <a:r>
              <a:rPr lang="ru-RU" b="1" dirty="0"/>
              <a:t>по адресу: г. Москва, ул. Миклухо-Маклая (42-43 кварталы РУДН</a:t>
            </a:r>
            <a:r>
              <a:rPr lang="ru-RU" dirty="0"/>
              <a:t>):</a:t>
            </a:r>
          </a:p>
          <a:p>
            <a:r>
              <a:rPr lang="ru-RU" dirty="0"/>
              <a:t>Отдел по ЮЗАО УФСБ России по г. Москве и Московской области </a:t>
            </a:r>
          </a:p>
          <a:p>
            <a:pPr marL="0" indent="0">
              <a:buNone/>
            </a:pPr>
            <a:r>
              <a:rPr lang="ru-RU" dirty="0"/>
              <a:t>8 (495) 129-50-36;</a:t>
            </a:r>
          </a:p>
          <a:p>
            <a:r>
              <a:rPr lang="ru-RU" dirty="0"/>
              <a:t>УВД по ЮЗАО ГУ МВД России по г. Москве, (102), 8(499)124-47-02;</a:t>
            </a:r>
          </a:p>
          <a:p>
            <a:r>
              <a:rPr lang="ru-RU" dirty="0"/>
              <a:t>Управление по ЮЗАО ГУ МЧС России по г. Москве, (101), 8(499)134-00-88;</a:t>
            </a:r>
          </a:p>
          <a:p>
            <a:r>
              <a:rPr lang="ru-RU" dirty="0"/>
              <a:t>УВО по ЮЗАО ФГКУ «УВО ВНГ России по городу Москве, 8(495)429-51-59; </a:t>
            </a:r>
          </a:p>
          <a:p>
            <a:pPr marL="0" indent="0">
              <a:buNone/>
            </a:pPr>
            <a:r>
              <a:rPr lang="ru-RU" b="1" dirty="0"/>
              <a:t>по адресам: г. Москва, ул. Орджоникидзе, д.3; Подольское шоссе, д.8:</a:t>
            </a:r>
          </a:p>
          <a:p>
            <a:r>
              <a:rPr lang="ru-RU" dirty="0"/>
              <a:t>Отдел по ЮАО УФСБ РФ по г. Москве и Московской области, 8 (495) 675-38-22;</a:t>
            </a:r>
          </a:p>
          <a:p>
            <a:r>
              <a:rPr lang="ru-RU" dirty="0"/>
              <a:t>МОВО по ЮАО ФГКУ «УВО ВНГ России по городу Москве», 8(499) 610-68-44;</a:t>
            </a:r>
          </a:p>
          <a:p>
            <a:r>
              <a:rPr lang="ru-RU" dirty="0"/>
              <a:t>Управление по ЮАО ГУ МЧС России по г. Москве, (101), 8 (495) 315-89-25;</a:t>
            </a:r>
          </a:p>
          <a:p>
            <a:r>
              <a:rPr lang="ru-RU" dirty="0"/>
              <a:t>УВД по ЮАО ГУ МВД России по г. Москве, (102), 8 (499) 320-55-17;</a:t>
            </a:r>
          </a:p>
          <a:p>
            <a:endParaRPr lang="ru-RU" dirty="0"/>
          </a:p>
        </p:txBody>
      </p:sp>
      <p:sp>
        <p:nvSpPr>
          <p:cNvPr id="5" name="Номер слайда 4"/>
          <p:cNvSpPr>
            <a:spLocks noGrp="1"/>
          </p:cNvSpPr>
          <p:nvPr>
            <p:ph type="sldNum" sz="quarter" idx="12"/>
          </p:nvPr>
        </p:nvSpPr>
        <p:spPr/>
        <p:txBody>
          <a:bodyPr/>
          <a:lstStyle/>
          <a:p>
            <a:fld id="{A6E625B8-BE07-4DAF-8FB5-DF952253DCB1}" type="slidenum">
              <a:rPr lang="ru-RU" smtClean="0"/>
              <a:t>21</a:t>
            </a:fld>
            <a:endParaRPr lang="ru-RU"/>
          </a:p>
        </p:txBody>
      </p:sp>
    </p:spTree>
    <p:extLst>
      <p:ext uri="{BB962C8B-B14F-4D97-AF65-F5344CB8AC3E}">
        <p14:creationId xmlns:p14="http://schemas.microsoft.com/office/powerpoint/2010/main" val="3461007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739398"/>
          </a:xfrm>
        </p:spPr>
        <p:txBody>
          <a:bodyPr>
            <a:noAutofit/>
          </a:bodyPr>
          <a:lstStyle/>
          <a:p>
            <a:pPr lvl="0" algn="ctr"/>
            <a:r>
              <a:rPr lang="ru-RU" b="1" u="sng" dirty="0">
                <a:solidFill>
                  <a:srgbClr val="FF0000"/>
                </a:solidFill>
              </a:rPr>
              <a:t>Вооруженное нападение</a:t>
            </a:r>
            <a:r>
              <a:rPr lang="ru-RU" b="1" dirty="0">
                <a:solidFill>
                  <a:srgbClr val="FF0000"/>
                </a:solidFill>
              </a:rPr>
              <a:t>:</a:t>
            </a:r>
            <a:br>
              <a:rPr lang="ru-RU" b="1" dirty="0">
                <a:solidFill>
                  <a:srgbClr val="FF0000"/>
                </a:solidFill>
              </a:rPr>
            </a:br>
            <a:endParaRPr lang="ru-RU" sz="2800" b="1" dirty="0">
              <a:solidFill>
                <a:srgbClr val="FF0000"/>
              </a:solidFill>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838200" y="1104523"/>
            <a:ext cx="10515600" cy="5072440"/>
          </a:xfrm>
        </p:spPr>
        <p:txBody>
          <a:bodyPr>
            <a:normAutofit fontScale="92500" lnSpcReduction="20000"/>
          </a:bodyPr>
          <a:lstStyle/>
          <a:p>
            <a:pPr marL="457200" lvl="1" indent="0">
              <a:buNone/>
            </a:pPr>
            <a:r>
              <a:rPr lang="ru-RU" b="1" dirty="0">
                <a:solidFill>
                  <a:srgbClr val="FF0000"/>
                </a:solidFill>
              </a:rPr>
              <a:t>Стрелок на территории</a:t>
            </a:r>
            <a:r>
              <a:rPr lang="ru-RU" sz="2000" b="1" dirty="0">
                <a:solidFill>
                  <a:srgbClr val="FF0000"/>
                </a:solidFill>
              </a:rPr>
              <a:t>: </a:t>
            </a:r>
            <a:endParaRPr lang="ru-RU" b="1" dirty="0">
              <a:solidFill>
                <a:srgbClr val="FF0000"/>
              </a:solidFill>
            </a:endParaRPr>
          </a:p>
          <a:p>
            <a:r>
              <a:rPr lang="ru-RU" dirty="0"/>
              <a:t>обеспечить незамедлительную передачу тревожного сообщения оперативным службам путём нажатия контрольно-тревожной кнопки, по телефонной связи или другими доступными способами;</a:t>
            </a:r>
          </a:p>
          <a:p>
            <a:r>
              <a:rPr lang="ru-RU" dirty="0"/>
              <a:t>зафиксировать время события;</a:t>
            </a:r>
          </a:p>
          <a:p>
            <a:r>
              <a:rPr lang="ru-RU" dirty="0"/>
              <a:t>обеспечить незамедлительную передачу сообщения</a:t>
            </a:r>
          </a:p>
          <a:p>
            <a:r>
              <a:rPr lang="ru-RU" b="1" dirty="0"/>
              <a:t>«ВНИМАНИЕ! ВООРУЖЕННОЕ НАПАДЕНИЕ!»</a:t>
            </a:r>
            <a:r>
              <a:rPr lang="ru-RU" dirty="0"/>
              <a:t> посредством системы оповещения или любым доступным способом;</a:t>
            </a:r>
          </a:p>
          <a:p>
            <a:r>
              <a:rPr lang="ru-RU" dirty="0"/>
              <a:t>обеспечить любым доступным способом незамедлительное информирование руководства РУДН о вооруженном нападении, проректора по общим вопросам по телефону +7 (495) 787-38-03 доб. 1475, помощника ректора по безопасности по телефону +7 (495) 787-38-03 доб. 1317, пост охраны Главного корпуса по телефону +7 (495) 434-24-12; </a:t>
            </a:r>
          </a:p>
        </p:txBody>
      </p:sp>
      <p:sp>
        <p:nvSpPr>
          <p:cNvPr id="4" name="Номер слайда 3"/>
          <p:cNvSpPr>
            <a:spLocks noGrp="1"/>
          </p:cNvSpPr>
          <p:nvPr>
            <p:ph type="sldNum" sz="quarter" idx="12"/>
          </p:nvPr>
        </p:nvSpPr>
        <p:spPr/>
        <p:txBody>
          <a:bodyPr/>
          <a:lstStyle/>
          <a:p>
            <a:fld id="{A6E625B8-BE07-4DAF-8FB5-DF952253DCB1}" type="slidenum">
              <a:rPr lang="ru-RU" smtClean="0"/>
              <a:t>22</a:t>
            </a:fld>
            <a:endParaRPr lang="ru-RU"/>
          </a:p>
        </p:txBody>
      </p:sp>
    </p:spTree>
    <p:extLst>
      <p:ext uri="{BB962C8B-B14F-4D97-AF65-F5344CB8AC3E}">
        <p14:creationId xmlns:p14="http://schemas.microsoft.com/office/powerpoint/2010/main" val="3406591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A6E625B8-BE07-4DAF-8FB5-DF952253DCB1}" type="slidenum">
              <a:rPr lang="ru-RU" smtClean="0"/>
              <a:t>23</a:t>
            </a:fld>
            <a:endParaRPr lang="ru-RU"/>
          </a:p>
        </p:txBody>
      </p:sp>
      <p:sp>
        <p:nvSpPr>
          <p:cNvPr id="3" name="Прямоугольник 2"/>
          <p:cNvSpPr/>
          <p:nvPr/>
        </p:nvSpPr>
        <p:spPr>
          <a:xfrm>
            <a:off x="228600" y="177502"/>
            <a:ext cx="11963400" cy="7017306"/>
          </a:xfrm>
          <a:prstGeom prst="rect">
            <a:avLst/>
          </a:prstGeom>
        </p:spPr>
        <p:txBody>
          <a:bodyPr wrap="square">
            <a:spAutoFit/>
          </a:bodyPr>
          <a:lstStyle/>
          <a:p>
            <a:r>
              <a:rPr lang="ru-RU" dirty="0"/>
              <a:t>- </a:t>
            </a:r>
            <a:r>
              <a:rPr lang="ru-RU" sz="2400" dirty="0"/>
              <a:t>сообщить о происшествии и действиях нападающего, а также о видимом количестве оружия и иных средств нападения сотрудникам оперативных служб;</a:t>
            </a:r>
          </a:p>
          <a:p>
            <a:r>
              <a:rPr lang="ru-RU" sz="2400" dirty="0"/>
              <a:t>-	по возможности поддерживать постоянную связь с «Ситуационным центром», с прибывающими нарядами оперативных служб, докладывая о принимаемых мерах и складывающейся на месте происшествия обстановке;</a:t>
            </a:r>
          </a:p>
          <a:p>
            <a:r>
              <a:rPr lang="ru-RU" sz="2400" dirty="0"/>
              <a:t>-	не покидать пункт охраны; </a:t>
            </a:r>
          </a:p>
          <a:p>
            <a:r>
              <a:rPr lang="ru-RU" sz="2400" dirty="0"/>
              <a:t>-	при возможности принять меры к воспрепятствованию дальнейшего продвижения нарушителя (блокирование входных дверей в здания или изоляция в определенной части территории) или его задержанию;</a:t>
            </a:r>
          </a:p>
          <a:p>
            <a:r>
              <a:rPr lang="ru-RU" sz="2400" dirty="0"/>
              <a:t>-	обеспечить усиление охраны и контроля пропускного и </a:t>
            </a:r>
            <a:r>
              <a:rPr lang="ru-RU" sz="2400" dirty="0" err="1"/>
              <a:t>внутриобъектового</a:t>
            </a:r>
            <a:r>
              <a:rPr lang="ru-RU" sz="2400" dirty="0"/>
              <a:t> режимов, а также прекращение доступа людей и транспортных средств на объект РУДН (кроме оперативных служб);</a:t>
            </a:r>
          </a:p>
          <a:p>
            <a:r>
              <a:rPr lang="ru-RU" sz="2400" dirty="0"/>
              <a:t>-	при возможности отслеживать направление движения нарушителя и сообщать об этом руководству объекта любым доступным способом;</a:t>
            </a:r>
          </a:p>
          <a:p>
            <a:r>
              <a:rPr lang="ru-RU" sz="2400" dirty="0"/>
              <a:t>-	при возможности оказать первую помощь пострадавшим, организовать эвакуацию людей с объекта;</a:t>
            </a:r>
          </a:p>
          <a:p>
            <a:r>
              <a:rPr lang="ru-RU" sz="2400" dirty="0"/>
              <a:t>-	обеспечить беспрепятственный доступ к месту происшествия оперативных служб и в дальнейшем действовать по распоряжениям оперативных служб.</a:t>
            </a:r>
          </a:p>
          <a:p>
            <a:pPr algn="ctr"/>
            <a:r>
              <a:rPr lang="ru-RU" dirty="0">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6439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85077"/>
          </a:xfrm>
        </p:spPr>
        <p:txBody>
          <a:bodyPr>
            <a:normAutofit/>
          </a:bodyPr>
          <a:lstStyle/>
          <a:p>
            <a:pPr algn="ctr"/>
            <a:r>
              <a:rPr lang="ru-RU" sz="2800" b="1" dirty="0">
                <a:solidFill>
                  <a:srgbClr val="FF0000"/>
                </a:solidFill>
                <a:latin typeface="+mn-lt"/>
                <a:cs typeface="Times New Roman" panose="02020603050405020304" pitchFamily="18" charset="0"/>
              </a:rPr>
              <a:t>Стрелок в здании:</a:t>
            </a:r>
          </a:p>
        </p:txBody>
      </p:sp>
      <p:sp>
        <p:nvSpPr>
          <p:cNvPr id="3" name="Объект 2"/>
          <p:cNvSpPr>
            <a:spLocks noGrp="1"/>
          </p:cNvSpPr>
          <p:nvPr>
            <p:ph idx="1"/>
          </p:nvPr>
        </p:nvSpPr>
        <p:spPr>
          <a:xfrm>
            <a:off x="838200" y="905347"/>
            <a:ext cx="10515600" cy="5271616"/>
          </a:xfrm>
        </p:spPr>
        <p:txBody>
          <a:bodyPr>
            <a:normAutofit fontScale="70000" lnSpcReduction="20000"/>
          </a:bodyPr>
          <a:lstStyle/>
          <a:p>
            <a:pPr marL="0" indent="0" algn="ctr">
              <a:buNone/>
            </a:pPr>
            <a:endParaRPr lang="ru-RU" sz="2400" dirty="0">
              <a:latin typeface="Times New Roman" panose="02020603050405020304" pitchFamily="18" charset="0"/>
              <a:cs typeface="Times New Roman" panose="02020603050405020304" pitchFamily="18" charset="0"/>
            </a:endParaRPr>
          </a:p>
          <a:p>
            <a:r>
              <a:rPr lang="ru-RU" dirty="0"/>
              <a:t>обеспечить незамедлительную передачу тревожного сообщения оперативным службам путём нажатия контрольно-тревожной кнопки, по телефонной связи или другими доступными способами;</a:t>
            </a:r>
          </a:p>
          <a:p>
            <a:r>
              <a:rPr lang="ru-RU" dirty="0"/>
              <a:t>зафиксировать время события;</a:t>
            </a:r>
          </a:p>
          <a:p>
            <a:r>
              <a:rPr lang="ru-RU" dirty="0"/>
              <a:t>обеспечить незамедлительную передачу сообщения </a:t>
            </a:r>
            <a:r>
              <a:rPr lang="ru-RU" b="1" dirty="0"/>
              <a:t>«ВНИМАНИЕ! ВООРУЖЕННОЕ НАПАДЕНИЕ!»</a:t>
            </a:r>
            <a:r>
              <a:rPr lang="ru-RU" dirty="0"/>
              <a:t> посредством системы оповещения или любым доступным способом;</a:t>
            </a:r>
          </a:p>
          <a:p>
            <a:r>
              <a:rPr lang="ru-RU" dirty="0"/>
              <a:t>обеспечить любым доступным способом незамедлительное информирование руководства РУДН о вооруженном нападении проректора по общим вопросам по телефону +7 (495) 787-38-03 доб. 1475, помощника ректора по безопасности по телефону +7 (495) 787-38-03 доб. 1317, пост охраны Главного корпуса по телефону +7 (495) 434-24-12;</a:t>
            </a:r>
          </a:p>
          <a:p>
            <a:r>
              <a:rPr lang="ru-RU" dirty="0"/>
              <a:t>сообщить о происшествии и действиях нападающего, а также о видимом количестве оружия и иных средств нападения сотрудникам оперативных служб;</a:t>
            </a:r>
          </a:p>
          <a:p>
            <a:r>
              <a:rPr lang="ru-RU" dirty="0"/>
              <a:t>по возможности поддерживать постоянную связь с «Ситуационным центром», с прибывающими нарядами оперативных служб, докладывая о принимаемых мерах и складывающейся на месте происшествия обстановке;</a:t>
            </a:r>
          </a:p>
          <a:p>
            <a:pPr marL="0" indent="0">
              <a:buNone/>
            </a:pPr>
            <a:r>
              <a:rPr lang="ru-RU" sz="2400" dirty="0">
                <a:latin typeface="Times New Roman" panose="02020603050405020304" pitchFamily="18" charset="0"/>
                <a:cs typeface="Times New Roman" panose="02020603050405020304" pitchFamily="18" charset="0"/>
              </a:rPr>
              <a:t> </a:t>
            </a:r>
          </a:p>
          <a:p>
            <a:pPr marL="0" indent="0" algn="ctr">
              <a:buNone/>
            </a:pPr>
            <a:endParaRPr lang="ru-RU" sz="24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A6E625B8-BE07-4DAF-8FB5-DF952253DCB1}" type="slidenum">
              <a:rPr lang="ru-RU" smtClean="0"/>
              <a:t>24</a:t>
            </a:fld>
            <a:endParaRPr lang="ru-RU"/>
          </a:p>
        </p:txBody>
      </p:sp>
    </p:spTree>
    <p:extLst>
      <p:ext uri="{BB962C8B-B14F-4D97-AF65-F5344CB8AC3E}">
        <p14:creationId xmlns:p14="http://schemas.microsoft.com/office/powerpoint/2010/main" val="1690116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902433"/>
            <a:ext cx="10515600" cy="4351338"/>
          </a:xfrm>
        </p:spPr>
        <p:txBody>
          <a:bodyPr>
            <a:normAutofit fontScale="85000" lnSpcReduction="20000"/>
          </a:bodyPr>
          <a:lstStyle/>
          <a:p>
            <a:r>
              <a:rPr lang="ru-RU" dirty="0"/>
              <a:t>не покидать пункт охраны; </a:t>
            </a:r>
          </a:p>
          <a:p>
            <a:r>
              <a:rPr lang="ru-RU" dirty="0"/>
              <a:t>при возможности принять меры к воспрепятствованию дальнейшего продвижения нарушителя (блокирование дверей или изоляция в определенной части здания) или его задержанию;</a:t>
            </a:r>
          </a:p>
          <a:p>
            <a:r>
              <a:rPr lang="ru-RU" dirty="0"/>
              <a:t>обеспечить усиление охраны и контроля пропускного и внутриобъектового режимов, а также прекращение доступа людей и транспортных средств на объект РУДН (кроме оперативных служб);</a:t>
            </a:r>
          </a:p>
          <a:p>
            <a:r>
              <a:rPr lang="ru-RU" dirty="0"/>
              <a:t>при возможности отслеживать направление движения нарушителя и сообщать об этом руководству объекта любым доступным способом;</a:t>
            </a:r>
          </a:p>
          <a:p>
            <a:r>
              <a:rPr lang="ru-RU" dirty="0"/>
              <a:t>при возможности оказать первую помощь пострадавшим, организовать эвакуацию людей с объекта;</a:t>
            </a:r>
          </a:p>
          <a:p>
            <a:r>
              <a:rPr lang="ru-RU" dirty="0"/>
              <a:t>обеспечить беспрепятственный доступ к месту происшествия оперативных служб и в дальнейшем действовать по распоряжениям оперативных служб.</a:t>
            </a:r>
          </a:p>
          <a:p>
            <a:endParaRPr lang="ru-RU" dirty="0"/>
          </a:p>
        </p:txBody>
      </p:sp>
      <p:sp>
        <p:nvSpPr>
          <p:cNvPr id="4" name="Номер слайда 3"/>
          <p:cNvSpPr>
            <a:spLocks noGrp="1"/>
          </p:cNvSpPr>
          <p:nvPr>
            <p:ph type="sldNum" sz="quarter" idx="12"/>
          </p:nvPr>
        </p:nvSpPr>
        <p:spPr/>
        <p:txBody>
          <a:bodyPr/>
          <a:lstStyle/>
          <a:p>
            <a:fld id="{A6E625B8-BE07-4DAF-8FB5-DF952253DCB1}" type="slidenum">
              <a:rPr lang="ru-RU" smtClean="0"/>
              <a:t>25</a:t>
            </a:fld>
            <a:endParaRPr lang="ru-RU"/>
          </a:p>
        </p:txBody>
      </p:sp>
    </p:spTree>
    <p:extLst>
      <p:ext uri="{BB962C8B-B14F-4D97-AF65-F5344CB8AC3E}">
        <p14:creationId xmlns:p14="http://schemas.microsoft.com/office/powerpoint/2010/main" val="2437516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1282EA-E885-FCA6-638A-BEFB5FC0AA0B}"/>
              </a:ext>
            </a:extLst>
          </p:cNvPr>
          <p:cNvSpPr>
            <a:spLocks noGrp="1"/>
          </p:cNvSpPr>
          <p:nvPr>
            <p:ph type="title"/>
          </p:nvPr>
        </p:nvSpPr>
        <p:spPr>
          <a:xfrm>
            <a:off x="838200" y="365125"/>
            <a:ext cx="10515600" cy="917575"/>
          </a:xfrm>
        </p:spPr>
        <p:txBody>
          <a:bodyPr>
            <a:normAutofit/>
          </a:bodyPr>
          <a:lstStyle/>
          <a:p>
            <a:pPr algn="ctr"/>
            <a:r>
              <a:rPr lang="ru-RU" sz="2800" b="1" dirty="0">
                <a:solidFill>
                  <a:srgbClr val="FF0000"/>
                </a:solidFill>
                <a:latin typeface="+mn-lt"/>
                <a:cs typeface="Times New Roman" panose="02020603050405020304" pitchFamily="18" charset="0"/>
              </a:rPr>
              <a:t>Размещение взрывного устройства</a:t>
            </a:r>
          </a:p>
        </p:txBody>
      </p:sp>
      <p:sp>
        <p:nvSpPr>
          <p:cNvPr id="3" name="Объект 2">
            <a:extLst>
              <a:ext uri="{FF2B5EF4-FFF2-40B4-BE49-F238E27FC236}">
                <a16:creationId xmlns:a16="http://schemas.microsoft.com/office/drawing/2014/main" id="{83758166-510C-8D56-D5B9-9919796F3D10}"/>
              </a:ext>
            </a:extLst>
          </p:cNvPr>
          <p:cNvSpPr>
            <a:spLocks noGrp="1"/>
          </p:cNvSpPr>
          <p:nvPr>
            <p:ph idx="1"/>
          </p:nvPr>
        </p:nvSpPr>
        <p:spPr>
          <a:xfrm>
            <a:off x="838200" y="1483112"/>
            <a:ext cx="10515600" cy="4693851"/>
          </a:xfrm>
        </p:spPr>
        <p:txBody>
          <a:bodyPr>
            <a:normAutofit fontScale="62500" lnSpcReduction="20000"/>
          </a:bodyPr>
          <a:lstStyle/>
          <a:p>
            <a:pPr marL="0" indent="0" algn="ctr">
              <a:buNone/>
            </a:pPr>
            <a:r>
              <a:rPr lang="ru-RU" b="1" dirty="0"/>
              <a:t> Взрывное устройство обнаружено на входе (при попытке проноса):</a:t>
            </a:r>
          </a:p>
          <a:p>
            <a:r>
              <a:rPr lang="ru-RU" dirty="0"/>
              <a:t>сообщить о происшествии в дежурную службу органов внутренних дел по телефонам 02, 102 или 112 (с мобильного телефона) или в дежурную службу УФСБ России по городу Москве и Московской области по телефону +7(495) 625-2819, проректору по общим вопросам по телефону +7 (495) 787-38-03 доб. 1475, помощнику ректора по безопасности по телефону +7 (495) 787-38-03 доб. 1317, на пост охраны Главного корпуса по телефону +7 (495) 434-24-12, используя только проводные средства связи;</a:t>
            </a:r>
          </a:p>
          <a:p>
            <a:r>
              <a:rPr lang="ru-RU" dirty="0"/>
              <a:t>при обнаружении в ходе осмотра, запрещенного к проносу предмета работник ЧОП (ЦКОП), проводящий осмотр, подает другому работнику охранной организации (при наличии) (наблюдающему за входным шлюзом (при наличии) через укрепленное окно пункта охраны или с помощью камер видеонаблюдения) сигнал блокировки дверей либо сам принимает все меры по недопущению лица на объект;</a:t>
            </a:r>
          </a:p>
          <a:p>
            <a:r>
              <a:rPr lang="ru-RU" dirty="0"/>
              <a:t>блокирует внутреннюю дверь объекта, активирует кнопку тревожной сигнализации, фиксирует точное время происшествия и незамедлительно сообщает о происшествии руководству РУДН;</a:t>
            </a:r>
          </a:p>
          <a:p>
            <a:r>
              <a:rPr lang="ru-RU" dirty="0"/>
              <a:t>в зависимости от опасности нарушения (в том числе, от вида обнаруженного предмета, запрещенного к проносу) и прогнозируемой опасности нарушителя принимает одно из решений:</a:t>
            </a:r>
          </a:p>
          <a:p>
            <a:pPr>
              <a:buFont typeface="Wingdings" pitchFamily="2" charset="2"/>
              <a:buChar char="ü"/>
            </a:pPr>
            <a:r>
              <a:rPr lang="ru-RU" dirty="0"/>
              <a:t>не задерживая нарушителя, предложить ему подождать у входа на объект, пока не будет получено разрешение на проход от руководства РУДН (при этом фактически ожидая прибытие оперативных служб для дополнительной проверки и возможного задержания нарушителя);</a:t>
            </a:r>
          </a:p>
        </p:txBody>
      </p:sp>
      <p:sp>
        <p:nvSpPr>
          <p:cNvPr id="4" name="Номер слайда 3">
            <a:extLst>
              <a:ext uri="{FF2B5EF4-FFF2-40B4-BE49-F238E27FC236}">
                <a16:creationId xmlns:a16="http://schemas.microsoft.com/office/drawing/2014/main" id="{7ECC2630-1153-F603-7756-A2759B34764D}"/>
              </a:ext>
            </a:extLst>
          </p:cNvPr>
          <p:cNvSpPr>
            <a:spLocks noGrp="1"/>
          </p:cNvSpPr>
          <p:nvPr>
            <p:ph type="sldNum" sz="quarter" idx="12"/>
          </p:nvPr>
        </p:nvSpPr>
        <p:spPr/>
        <p:txBody>
          <a:bodyPr/>
          <a:lstStyle/>
          <a:p>
            <a:fld id="{A6E625B8-BE07-4DAF-8FB5-DF952253DCB1}" type="slidenum">
              <a:rPr lang="ru-RU" smtClean="0"/>
              <a:t>26</a:t>
            </a:fld>
            <a:endParaRPr lang="ru-RU"/>
          </a:p>
        </p:txBody>
      </p:sp>
    </p:spTree>
    <p:extLst>
      <p:ext uri="{BB962C8B-B14F-4D97-AF65-F5344CB8AC3E}">
        <p14:creationId xmlns:p14="http://schemas.microsoft.com/office/powerpoint/2010/main" val="4039331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92B254C-8F21-DD0F-C64D-C451927B97E3}"/>
              </a:ext>
            </a:extLst>
          </p:cNvPr>
          <p:cNvSpPr>
            <a:spLocks noGrp="1"/>
          </p:cNvSpPr>
          <p:nvPr>
            <p:ph idx="1"/>
          </p:nvPr>
        </p:nvSpPr>
        <p:spPr>
          <a:xfrm>
            <a:off x="838200" y="501162"/>
            <a:ext cx="10515600" cy="5675801"/>
          </a:xfrm>
        </p:spPr>
        <p:txBody>
          <a:bodyPr>
            <a:normAutofit fontScale="77500" lnSpcReduction="20000"/>
          </a:bodyPr>
          <a:lstStyle/>
          <a:p>
            <a:pPr marL="0" indent="660400">
              <a:buNone/>
            </a:pPr>
            <a:endParaRPr lang="ru-RU" b="1" dirty="0">
              <a:latin typeface="Times New Roman" panose="02020603050405020304" pitchFamily="18" charset="0"/>
              <a:cs typeface="Times New Roman" panose="02020603050405020304" pitchFamily="18" charset="0"/>
            </a:endParaRPr>
          </a:p>
          <a:p>
            <a:pPr>
              <a:buFont typeface="Wingdings" pitchFamily="2" charset="2"/>
              <a:buChar char="ü"/>
            </a:pPr>
            <a:r>
              <a:rPr lang="ru-RU" dirty="0"/>
              <a:t>принять решение на самостоятельное задержание нарушителя (при уверенности в возможности и эффективности таких действий, а также отсутствии риска для окружающих людей); </a:t>
            </a:r>
          </a:p>
          <a:p>
            <a:pPr>
              <a:buFont typeface="Wingdings" pitchFamily="2" charset="2"/>
              <a:buChar char="ü"/>
            </a:pPr>
            <a:r>
              <a:rPr lang="ru-RU" dirty="0"/>
              <a:t> задержать нарушителя в форме блокирования во входном шлюзе (при наличии) до прибытия оперативных служб и находиться в это время в шлюзе вместе с нарушителем, либо, в зависимости от ситуации, самому выйти за внешнюю дверь объекта, оставив нарушителя в шлюзе (при этом работник охраны по сигналу другого работника охраны (при наличии) блокирует также и внешнюю дверь объекта);</a:t>
            </a:r>
          </a:p>
          <a:p>
            <a:pPr>
              <a:buFont typeface="Wingdings" pitchFamily="2" charset="2"/>
              <a:buChar char="ü"/>
            </a:pPr>
            <a:r>
              <a:rPr lang="ru-RU" dirty="0"/>
              <a:t>не задерживая нарушителя, предложить ему покинуть территорию объекта в связи с невозможностью его допуска с запрещенным предметом и проводить его за территорию (в связи с малой опасностью обнаруженного предмета, либо наоборот, в связи с высокой опасностью предмета – исключая риск для жизни и здоровья людей на территории объекта);</a:t>
            </a:r>
          </a:p>
          <a:p>
            <a:r>
              <a:rPr lang="ru-RU" dirty="0"/>
              <a:t>обеспечить по указанию руководителей РУДН незамедлительную передачу сообщения </a:t>
            </a:r>
            <a:r>
              <a:rPr lang="ru-RU" b="1" dirty="0"/>
              <a:t>«ВНИМАНИЕ! ЭВАКУАЦИЯ, ЗАЛОЖЕНА БОМБА!»</a:t>
            </a:r>
            <a:r>
              <a:rPr lang="ru-RU" dirty="0"/>
              <a:t> посредством системы громкого оповещения либо иным доступным способом; - определить зону опасности и принять меры к ограждению и охране подходов к опасной зоне;</a:t>
            </a:r>
          </a:p>
          <a:p>
            <a:r>
              <a:rPr lang="ru-RU" dirty="0"/>
              <a:t>не допускать в оцепленную зону людей и транспорт до завершения работы группы обезвреживания;</a:t>
            </a:r>
          </a:p>
          <a:p>
            <a:pPr marL="0" indent="0">
              <a:buNone/>
            </a:pPr>
            <a:endParaRPr lang="ru-RU" dirty="0"/>
          </a:p>
        </p:txBody>
      </p:sp>
      <p:sp>
        <p:nvSpPr>
          <p:cNvPr id="4" name="Номер слайда 3">
            <a:extLst>
              <a:ext uri="{FF2B5EF4-FFF2-40B4-BE49-F238E27FC236}">
                <a16:creationId xmlns:a16="http://schemas.microsoft.com/office/drawing/2014/main" id="{D00D1EB8-C198-A54B-D7DB-A722E7E51471}"/>
              </a:ext>
            </a:extLst>
          </p:cNvPr>
          <p:cNvSpPr>
            <a:spLocks noGrp="1"/>
          </p:cNvSpPr>
          <p:nvPr>
            <p:ph type="sldNum" sz="quarter" idx="12"/>
          </p:nvPr>
        </p:nvSpPr>
        <p:spPr/>
        <p:txBody>
          <a:bodyPr/>
          <a:lstStyle/>
          <a:p>
            <a:fld id="{A6E625B8-BE07-4DAF-8FB5-DF952253DCB1}" type="slidenum">
              <a:rPr lang="ru-RU" smtClean="0"/>
              <a:t>27</a:t>
            </a:fld>
            <a:endParaRPr lang="ru-RU"/>
          </a:p>
        </p:txBody>
      </p:sp>
    </p:spTree>
    <p:extLst>
      <p:ext uri="{BB962C8B-B14F-4D97-AF65-F5344CB8AC3E}">
        <p14:creationId xmlns:p14="http://schemas.microsoft.com/office/powerpoint/2010/main" val="2135597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A5E393B1-EFA2-C293-FA76-11954C9D584C}"/>
              </a:ext>
            </a:extLst>
          </p:cNvPr>
          <p:cNvSpPr>
            <a:spLocks noGrp="1"/>
          </p:cNvSpPr>
          <p:nvPr>
            <p:ph idx="1"/>
          </p:nvPr>
        </p:nvSpPr>
        <p:spPr>
          <a:xfrm>
            <a:off x="838200" y="526561"/>
            <a:ext cx="10515600" cy="5232401"/>
          </a:xfrm>
        </p:spPr>
        <p:txBody>
          <a:bodyPr>
            <a:normAutofit fontScale="85000" lnSpcReduction="20000"/>
          </a:bodyPr>
          <a:lstStyle/>
          <a:p>
            <a:r>
              <a:rPr lang="ru-RU" dirty="0"/>
              <a:t>обеспечить открытие и доступность коридоров и эвакуационных выходов;</a:t>
            </a:r>
          </a:p>
          <a:p>
            <a:r>
              <a:rPr lang="ru-RU" dirty="0"/>
              <a:t>осуществлять контроль за проведением эвакуации людей в соответствии с планом эвакуации;</a:t>
            </a:r>
          </a:p>
          <a:p>
            <a:r>
              <a:rPr lang="ru-RU" dirty="0"/>
              <a:t>находиться вблизи объекта и наблюдать за ним до прибытия оперативных служб и в дальнейшем действовать по распоряжениям руководителей РУДН;</a:t>
            </a:r>
          </a:p>
          <a:p>
            <a:r>
              <a:rPr lang="ru-RU" dirty="0"/>
              <a:t>поддерживать постоянную связь с руководителями РУДН, а также с прибывающими нарядами оперативных служб, докладывая о принимаемых мерах и складывающейся на месте происшествия обстановке;</a:t>
            </a:r>
          </a:p>
          <a:p>
            <a:r>
              <a:rPr lang="ru-RU" dirty="0"/>
              <a:t>обеспечить беспрепятственный доступ к месту происшествия оперативных служб;</a:t>
            </a:r>
          </a:p>
          <a:p>
            <a:r>
              <a:rPr lang="ru-RU" dirty="0"/>
              <a:t>оказать содействие оперативным службам в осмотре объекта с целью обнаружения иного взрывного устройства и посторонних лиц;</a:t>
            </a:r>
          </a:p>
          <a:p>
            <a:r>
              <a:rPr lang="ru-RU" dirty="0"/>
              <a:t>после завершения работы оперативных служб и по распоряжению руководителя обеспечить проведение мероприятий по ликвидации последствий происшествия.</a:t>
            </a:r>
          </a:p>
          <a:p>
            <a:pPr marL="0" indent="889000" algn="just">
              <a:buNone/>
            </a:pPr>
            <a:endParaRPr lang="ru-RU" dirty="0">
              <a:latin typeface="Times New Roman" panose="02020603050405020304" pitchFamily="18" charset="0"/>
              <a:cs typeface="Times New Roman" panose="02020603050405020304" pitchFamily="18" charset="0"/>
            </a:endParaRPr>
          </a:p>
          <a:p>
            <a:pPr marL="0" indent="660400" algn="ctr">
              <a:buNone/>
            </a:pPr>
            <a:endParaRPr lang="ru-RU" b="1" dirty="0">
              <a:latin typeface="Times New Roman" panose="02020603050405020304" pitchFamily="18" charset="0"/>
              <a:cs typeface="Times New Roman" panose="02020603050405020304" pitchFamily="18" charset="0"/>
            </a:endParaRPr>
          </a:p>
        </p:txBody>
      </p:sp>
      <p:sp>
        <p:nvSpPr>
          <p:cNvPr id="4" name="Номер слайда 3">
            <a:extLst>
              <a:ext uri="{FF2B5EF4-FFF2-40B4-BE49-F238E27FC236}">
                <a16:creationId xmlns:a16="http://schemas.microsoft.com/office/drawing/2014/main" id="{F4B073EC-9B31-6EE5-DF51-77D0F4C489C0}"/>
              </a:ext>
            </a:extLst>
          </p:cNvPr>
          <p:cNvSpPr>
            <a:spLocks noGrp="1"/>
          </p:cNvSpPr>
          <p:nvPr>
            <p:ph type="sldNum" sz="quarter" idx="12"/>
          </p:nvPr>
        </p:nvSpPr>
        <p:spPr/>
        <p:txBody>
          <a:bodyPr/>
          <a:lstStyle/>
          <a:p>
            <a:fld id="{A6E625B8-BE07-4DAF-8FB5-DF952253DCB1}" type="slidenum">
              <a:rPr lang="ru-RU" smtClean="0"/>
              <a:t>28</a:t>
            </a:fld>
            <a:endParaRPr lang="ru-RU"/>
          </a:p>
        </p:txBody>
      </p:sp>
    </p:spTree>
    <p:extLst>
      <p:ext uri="{BB962C8B-B14F-4D97-AF65-F5344CB8AC3E}">
        <p14:creationId xmlns:p14="http://schemas.microsoft.com/office/powerpoint/2010/main" val="3508325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27695"/>
          </a:xfrm>
        </p:spPr>
        <p:txBody>
          <a:bodyPr>
            <a:normAutofit/>
          </a:bodyPr>
          <a:lstStyle/>
          <a:p>
            <a:pPr algn="ctr"/>
            <a:r>
              <a:rPr lang="ru-RU" sz="3600" b="1" dirty="0">
                <a:solidFill>
                  <a:srgbClr val="FF0000"/>
                </a:solidFill>
                <a:latin typeface="+mn-lt"/>
              </a:rPr>
              <a:t>Взрывное устройство обнаружено в здании:</a:t>
            </a:r>
          </a:p>
        </p:txBody>
      </p:sp>
      <p:sp>
        <p:nvSpPr>
          <p:cNvPr id="3" name="Объект 2"/>
          <p:cNvSpPr>
            <a:spLocks noGrp="1"/>
          </p:cNvSpPr>
          <p:nvPr>
            <p:ph idx="1"/>
          </p:nvPr>
        </p:nvSpPr>
        <p:spPr>
          <a:xfrm>
            <a:off x="838200" y="1271239"/>
            <a:ext cx="10515600" cy="5450236"/>
          </a:xfrm>
        </p:spPr>
        <p:txBody>
          <a:bodyPr>
            <a:noAutofit/>
          </a:bodyPr>
          <a:lstStyle/>
          <a:p>
            <a:r>
              <a:rPr lang="ru-RU" sz="1800" dirty="0"/>
              <a:t>сообщить о происшествии в дежурную службу органов внутренних дел по телефонам 02, 102 или 112 (с мобильного телефона) или в дежурную службу УФСБ России по городу Москве и Московской области по телефону +7(495) 625-2819, проректору по общим вопросам по телефону +7 (495) 78738-03 доб. 1475, помощнику ректора по безопасности по телефону +7 (495) 787-38-03 доб. 1317, на пост охраны Главного корпуса по телефону +7 (495) 434-24-12, используя только проводные средства связи;</a:t>
            </a:r>
          </a:p>
          <a:p>
            <a:r>
              <a:rPr lang="ru-RU" sz="1800" dirty="0"/>
              <a:t>зафиксировать время события;</a:t>
            </a:r>
          </a:p>
          <a:p>
            <a:r>
              <a:rPr lang="ru-RU" sz="1800" dirty="0"/>
              <a:t>обеспечить по указанию руководителей РУДН незамедлительную передачу сообщения </a:t>
            </a:r>
            <a:r>
              <a:rPr lang="ru-RU" sz="1800" b="1" dirty="0"/>
              <a:t>«ВНИМАНИЕ! ЭВАКУАЦИЯ, ЗАЛОЖЕНА БОМБА!»</a:t>
            </a:r>
            <a:r>
              <a:rPr lang="ru-RU" sz="1800" dirty="0"/>
              <a:t> посредством системы громкого оповещения либо любым доступным способом;</a:t>
            </a:r>
          </a:p>
          <a:p>
            <a:r>
              <a:rPr lang="ru-RU" sz="1800" dirty="0"/>
              <a:t>по указанию руководителя организации прибыть к месту обнаружения взрывного устройства для оценки обстановки; </a:t>
            </a:r>
          </a:p>
          <a:p>
            <a:r>
              <a:rPr lang="ru-RU" sz="1800" dirty="0"/>
              <a:t>определить зону опасности и принять меры к ограждению и охране подходов к опасной зоне;</a:t>
            </a:r>
          </a:p>
          <a:p>
            <a:r>
              <a:rPr lang="ru-RU" sz="1800" dirty="0"/>
              <a:t>для оцепления опасной зоны при нехватке собственных сил охрана может привлечь персонал РУДН охраняемого объекта;</a:t>
            </a:r>
          </a:p>
          <a:p>
            <a:r>
              <a:rPr lang="ru-RU" sz="1800" dirty="0"/>
              <a:t>не допускать в оцепленную зону людей и транспорт до завершения работы оперативных служб;</a:t>
            </a:r>
          </a:p>
          <a:p>
            <a:r>
              <a:rPr lang="ru-RU" sz="1800" dirty="0"/>
              <a:t>обеспечить открытие и доступность коридоров и эвакуационных выходов;</a:t>
            </a:r>
          </a:p>
          <a:p>
            <a:r>
              <a:rPr lang="ru-RU" sz="1800" dirty="0"/>
              <a:t>осуществлять контроль за проведением эвакуации людей в соответствии с планом эвакуации;</a:t>
            </a:r>
          </a:p>
        </p:txBody>
      </p:sp>
      <p:sp>
        <p:nvSpPr>
          <p:cNvPr id="4" name="Номер слайда 3"/>
          <p:cNvSpPr>
            <a:spLocks noGrp="1"/>
          </p:cNvSpPr>
          <p:nvPr>
            <p:ph type="sldNum" sz="quarter" idx="12"/>
          </p:nvPr>
        </p:nvSpPr>
        <p:spPr/>
        <p:txBody>
          <a:bodyPr/>
          <a:lstStyle/>
          <a:p>
            <a:fld id="{A6E625B8-BE07-4DAF-8FB5-DF952253DCB1}" type="slidenum">
              <a:rPr lang="ru-RU" smtClean="0"/>
              <a:t>29</a:t>
            </a:fld>
            <a:endParaRPr lang="ru-RU"/>
          </a:p>
        </p:txBody>
      </p:sp>
    </p:spTree>
    <p:extLst>
      <p:ext uri="{BB962C8B-B14F-4D97-AF65-F5344CB8AC3E}">
        <p14:creationId xmlns:p14="http://schemas.microsoft.com/office/powerpoint/2010/main" val="51735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FF0000"/>
                </a:solidFill>
              </a:rPr>
              <a:t>Цели занятия</a:t>
            </a:r>
          </a:p>
        </p:txBody>
      </p:sp>
      <p:pic>
        <p:nvPicPr>
          <p:cNvPr id="6" name="Объект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1885" y="1825624"/>
            <a:ext cx="6040315" cy="4530725"/>
          </a:xfrm>
        </p:spPr>
      </p:pic>
      <p:sp>
        <p:nvSpPr>
          <p:cNvPr id="4" name="Объект 3"/>
          <p:cNvSpPr>
            <a:spLocks noGrp="1"/>
          </p:cNvSpPr>
          <p:nvPr>
            <p:ph sz="half" idx="2"/>
          </p:nvPr>
        </p:nvSpPr>
        <p:spPr/>
        <p:txBody>
          <a:bodyPr/>
          <a:lstStyle/>
          <a:p>
            <a:r>
              <a:rPr lang="ru-RU" dirty="0"/>
              <a:t>повышение уровня подготовленности  обучающихся РУДН к реагированию на террористические угрозы</a:t>
            </a:r>
          </a:p>
        </p:txBody>
      </p:sp>
      <p:sp>
        <p:nvSpPr>
          <p:cNvPr id="5" name="Номер слайда 4"/>
          <p:cNvSpPr>
            <a:spLocks noGrp="1"/>
          </p:cNvSpPr>
          <p:nvPr>
            <p:ph type="sldNum" sz="quarter" idx="12"/>
          </p:nvPr>
        </p:nvSpPr>
        <p:spPr/>
        <p:txBody>
          <a:bodyPr/>
          <a:lstStyle/>
          <a:p>
            <a:fld id="{A6E625B8-BE07-4DAF-8FB5-DF952253DCB1}" type="slidenum">
              <a:rPr lang="ru-RU" smtClean="0"/>
              <a:t>3</a:t>
            </a:fld>
            <a:endParaRPr lang="ru-RU"/>
          </a:p>
        </p:txBody>
      </p:sp>
    </p:spTree>
    <p:extLst>
      <p:ext uri="{BB962C8B-B14F-4D97-AF65-F5344CB8AC3E}">
        <p14:creationId xmlns:p14="http://schemas.microsoft.com/office/powerpoint/2010/main" val="1742612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A6E625B8-BE07-4DAF-8FB5-DF952253DCB1}" type="slidenum">
              <a:rPr lang="ru-RU" smtClean="0"/>
              <a:t>30</a:t>
            </a:fld>
            <a:endParaRPr lang="ru-RU"/>
          </a:p>
        </p:txBody>
      </p:sp>
      <p:sp>
        <p:nvSpPr>
          <p:cNvPr id="3" name="Прямоугольник 2"/>
          <p:cNvSpPr/>
          <p:nvPr/>
        </p:nvSpPr>
        <p:spPr>
          <a:xfrm>
            <a:off x="392722" y="368837"/>
            <a:ext cx="11641016" cy="5632311"/>
          </a:xfrm>
          <a:prstGeom prst="rect">
            <a:avLst/>
          </a:prstGeom>
        </p:spPr>
        <p:txBody>
          <a:bodyPr wrap="square">
            <a:spAutoFit/>
          </a:bodyPr>
          <a:lstStyle/>
          <a:p>
            <a:pPr marL="285750" indent="-285750">
              <a:buFont typeface="Arial" panose="020B0604020202020204" pitchFamily="34" charset="0"/>
              <a:buChar char="•"/>
            </a:pPr>
            <a:r>
              <a:rPr lang="ru-RU" sz="2400" dirty="0"/>
              <a:t>находиться вблизи объекта и наблюдать за ним до прибытия оперативных служб и в дальнейшем действовать по распоряжениям руководителя;</a:t>
            </a:r>
          </a:p>
          <a:p>
            <a:pPr marL="342900" indent="-342900">
              <a:buFont typeface="Arial" panose="020B0604020202020204" pitchFamily="34" charset="0"/>
              <a:buChar char="•"/>
            </a:pPr>
            <a:r>
              <a:rPr lang="ru-RU" sz="2400" dirty="0"/>
              <a:t>поддерживать постоянную связь с руководством РУДН, а также с прибывающими нарядами оперативных служб, докладывая о принимаемых мерах и складывающейся на месте происшествия обстановке;</a:t>
            </a:r>
          </a:p>
          <a:p>
            <a:pPr marL="342900" indent="-342900">
              <a:buFont typeface="Arial" panose="020B0604020202020204" pitchFamily="34" charset="0"/>
              <a:buChar char="•"/>
            </a:pPr>
            <a:r>
              <a:rPr lang="ru-RU" sz="2400" dirty="0"/>
              <a:t>обеспечить беспрепятственный доступ к месту происшествия оперативных служб;</a:t>
            </a:r>
          </a:p>
          <a:p>
            <a:pPr marL="342900" indent="-342900">
              <a:buFont typeface="Arial" panose="020B0604020202020204" pitchFamily="34" charset="0"/>
              <a:buChar char="•"/>
            </a:pPr>
            <a:r>
              <a:rPr lang="ru-RU" sz="2400" dirty="0"/>
              <a:t>оказать содействие оперативным службам в осмотре объекта с целью обнаружения иного взрывного устройства и посторонних лиц;</a:t>
            </a:r>
          </a:p>
          <a:p>
            <a:pPr marL="342900" indent="-342900">
              <a:buFont typeface="Arial" panose="020B0604020202020204" pitchFamily="34" charset="0"/>
              <a:buChar char="•"/>
            </a:pPr>
            <a:r>
              <a:rPr lang="ru-RU" sz="2400" dirty="0"/>
              <a:t>после завершения работы оперативных служб и по распоряжению руководителя обеспечить проведение мероприятий по ликвидации последствий происшествия.</a:t>
            </a:r>
          </a:p>
          <a:p>
            <a:pPr marL="342900" indent="-342900">
              <a:buFont typeface="Arial" panose="020B0604020202020204" pitchFamily="34" charset="0"/>
              <a:buChar char="•"/>
            </a:pPr>
            <a:r>
              <a:rPr lang="ru-RU" sz="2400" dirty="0"/>
              <a:t>обеспечить незамедлительную передачу тревожного сообщения, зафиксировать время события;   </a:t>
            </a:r>
          </a:p>
          <a:p>
            <a:pPr marL="342900" indent="-342900">
              <a:buFont typeface="Arial" panose="020B0604020202020204" pitchFamily="34" charset="0"/>
              <a:buChar char="•"/>
            </a:pPr>
            <a:r>
              <a:rPr lang="ru-RU" sz="2400" dirty="0"/>
              <a:t>обеспечить по указанию руководителя незамедлительную передачу сообщения </a:t>
            </a:r>
            <a:r>
              <a:rPr lang="ru-RU" sz="2400" b="1" dirty="0"/>
              <a:t>«ВНИМАНИЕ, ЭВАКУАЦИЯ! СРАБОТАЛО ВЗРЫВНОЕ УСТРОЙСТВО!»</a:t>
            </a:r>
            <a:r>
              <a:rPr lang="ru-RU" sz="2400" dirty="0"/>
              <a:t> посредством системы оповещения либо любым доступным способом</a:t>
            </a:r>
            <a:r>
              <a:rPr lang="ru-RU" dirty="0"/>
              <a:t>;  </a:t>
            </a:r>
          </a:p>
        </p:txBody>
      </p:sp>
    </p:spTree>
    <p:extLst>
      <p:ext uri="{BB962C8B-B14F-4D97-AF65-F5344CB8AC3E}">
        <p14:creationId xmlns:p14="http://schemas.microsoft.com/office/powerpoint/2010/main" val="20667784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83451"/>
          </a:xfrm>
        </p:spPr>
        <p:txBody>
          <a:bodyPr>
            <a:normAutofit/>
          </a:bodyPr>
          <a:lstStyle/>
          <a:p>
            <a:r>
              <a:rPr lang="ru-RU" dirty="0">
                <a:solidFill>
                  <a:srgbClr val="FF0000"/>
                </a:solidFill>
              </a:rPr>
              <a:t> </a:t>
            </a:r>
            <a:r>
              <a:rPr lang="ru-RU" sz="4000" b="1" dirty="0">
                <a:solidFill>
                  <a:srgbClr val="FF0000"/>
                </a:solidFill>
                <a:latin typeface="+mn-lt"/>
              </a:rPr>
              <a:t>Подрыв самодельного взрывного устройства</a:t>
            </a:r>
            <a:endParaRPr lang="ru-RU" sz="4000" b="1" dirty="0">
              <a:latin typeface="+mn-lt"/>
            </a:endParaRPr>
          </a:p>
        </p:txBody>
      </p:sp>
      <p:sp>
        <p:nvSpPr>
          <p:cNvPr id="3" name="Объект 2"/>
          <p:cNvSpPr>
            <a:spLocks noGrp="1"/>
          </p:cNvSpPr>
          <p:nvPr>
            <p:ph idx="1"/>
          </p:nvPr>
        </p:nvSpPr>
        <p:spPr>
          <a:xfrm>
            <a:off x="838200" y="1148576"/>
            <a:ext cx="10515600" cy="5028387"/>
          </a:xfrm>
        </p:spPr>
        <p:txBody>
          <a:bodyPr>
            <a:normAutofit fontScale="92500" lnSpcReduction="20000"/>
          </a:bodyPr>
          <a:lstStyle/>
          <a:p>
            <a:r>
              <a:rPr lang="ru-RU" dirty="0"/>
              <a:t>по указанию руководства РУДН прибыть к месту срабатывания взрывного устройства для оценки обстановки;    </a:t>
            </a:r>
          </a:p>
          <a:p>
            <a:r>
              <a:rPr lang="ru-RU" dirty="0"/>
              <a:t>при обнаружении нарушителя по возможности отслеживать направление его движения, его действия и принимать меры к воспрепятствованию его дальнейшего продвижения и проникновения его в помещения (удаленное блокирование входов в здания или изоляция в определенной части территории);  </a:t>
            </a:r>
          </a:p>
          <a:p>
            <a:r>
              <a:rPr lang="ru-RU" dirty="0"/>
              <a:t>определить зону опасности на случай повторной детонации и принять меры к ограждению и охране подходов к опасной зоне;   </a:t>
            </a:r>
          </a:p>
          <a:p>
            <a:r>
              <a:rPr lang="ru-RU" dirty="0"/>
              <a:t>для оцепления опасной зоны при нехватке собственных сил охрана может привлечь персонал охраняемого объекта;   </a:t>
            </a:r>
          </a:p>
          <a:p>
            <a:r>
              <a:rPr lang="ru-RU" dirty="0"/>
              <a:t>не допускать в оцепленную зону людей и транспорт до завершения работы оперативных служб;   </a:t>
            </a:r>
          </a:p>
          <a:p>
            <a:r>
              <a:rPr lang="ru-RU" dirty="0"/>
              <a:t>обеспечить открытие и доступность коридоров и эвакуационных выходов;   </a:t>
            </a:r>
          </a:p>
          <a:p>
            <a:pPr marL="0" indent="0">
              <a:buNone/>
            </a:pPr>
            <a:endParaRPr lang="ru-RU" dirty="0"/>
          </a:p>
          <a:p>
            <a:endParaRPr lang="ru-RU" dirty="0"/>
          </a:p>
        </p:txBody>
      </p:sp>
      <p:sp>
        <p:nvSpPr>
          <p:cNvPr id="4" name="Номер слайда 3"/>
          <p:cNvSpPr>
            <a:spLocks noGrp="1"/>
          </p:cNvSpPr>
          <p:nvPr>
            <p:ph type="sldNum" sz="quarter" idx="12"/>
          </p:nvPr>
        </p:nvSpPr>
        <p:spPr/>
        <p:txBody>
          <a:bodyPr/>
          <a:lstStyle/>
          <a:p>
            <a:fld id="{A6E625B8-BE07-4DAF-8FB5-DF952253DCB1}" type="slidenum">
              <a:rPr lang="ru-RU" smtClean="0"/>
              <a:t>31</a:t>
            </a:fld>
            <a:endParaRPr lang="ru-RU"/>
          </a:p>
        </p:txBody>
      </p:sp>
    </p:spTree>
    <p:extLst>
      <p:ext uri="{BB962C8B-B14F-4D97-AF65-F5344CB8AC3E}">
        <p14:creationId xmlns:p14="http://schemas.microsoft.com/office/powerpoint/2010/main" val="3056441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A6E625B8-BE07-4DAF-8FB5-DF952253DCB1}" type="slidenum">
              <a:rPr lang="ru-RU" smtClean="0"/>
              <a:t>32</a:t>
            </a:fld>
            <a:endParaRPr lang="ru-RU"/>
          </a:p>
        </p:txBody>
      </p:sp>
      <p:sp>
        <p:nvSpPr>
          <p:cNvPr id="3" name="Прямоугольник 2"/>
          <p:cNvSpPr/>
          <p:nvPr/>
        </p:nvSpPr>
        <p:spPr>
          <a:xfrm>
            <a:off x="375139" y="47931"/>
            <a:ext cx="11289037" cy="5847755"/>
          </a:xfrm>
          <a:prstGeom prst="rect">
            <a:avLst/>
          </a:prstGeom>
        </p:spPr>
        <p:txBody>
          <a:bodyPr wrap="square">
            <a:spAutoFit/>
          </a:bodyPr>
          <a:lstStyle/>
          <a:p>
            <a:pPr marL="457200" lvl="0" indent="-457200">
              <a:lnSpc>
                <a:spcPct val="90000"/>
              </a:lnSpc>
              <a:spcBef>
                <a:spcPts val="1000"/>
              </a:spcBef>
              <a:buFont typeface="Arial" panose="020B0604020202020204" pitchFamily="34" charset="0"/>
              <a:buChar char="•"/>
            </a:pPr>
            <a:r>
              <a:rPr lang="ru-RU" sz="2400" dirty="0"/>
              <a:t>осуществлять контроль за проведением эвакуации людей в соответствии с планом эвакуации; </a:t>
            </a:r>
          </a:p>
          <a:p>
            <a:pPr marL="457200" lvl="0" indent="-457200">
              <a:lnSpc>
                <a:spcPct val="90000"/>
              </a:lnSpc>
              <a:spcBef>
                <a:spcPts val="1000"/>
              </a:spcBef>
              <a:buFont typeface="Arial" panose="020B0604020202020204" pitchFamily="34" charset="0"/>
              <a:buChar char="•"/>
            </a:pPr>
            <a:r>
              <a:rPr lang="ru-RU" sz="2400" dirty="0"/>
              <a:t>находиться вблизи места происшествия и наблюдать за ним до прибытия оперативных служб и в дальнейшем действовать по распоряжениям руководителя; </a:t>
            </a:r>
          </a:p>
          <a:p>
            <a:pPr marL="457200" lvl="0" indent="-457200">
              <a:lnSpc>
                <a:spcPct val="90000"/>
              </a:lnSpc>
              <a:spcBef>
                <a:spcPts val="1000"/>
              </a:spcBef>
              <a:buFont typeface="Arial" panose="020B0604020202020204" pitchFamily="34" charset="0"/>
              <a:buChar char="•"/>
            </a:pPr>
            <a:r>
              <a:rPr lang="ru-RU" sz="2400" dirty="0">
                <a:solidFill>
                  <a:prstClr val="black"/>
                </a:solidFill>
              </a:rPr>
              <a:t>при возможности оказать первую помощь пострадавшим;   </a:t>
            </a:r>
          </a:p>
          <a:p>
            <a:pPr marL="457200" lvl="0" indent="-457200">
              <a:lnSpc>
                <a:spcPct val="90000"/>
              </a:lnSpc>
              <a:spcBef>
                <a:spcPts val="1000"/>
              </a:spcBef>
              <a:buFont typeface="Arial" panose="020B0604020202020204" pitchFamily="34" charset="0"/>
              <a:buChar char="•"/>
            </a:pPr>
            <a:r>
              <a:rPr lang="ru-RU" sz="2400" dirty="0">
                <a:solidFill>
                  <a:prstClr val="black"/>
                </a:solidFill>
              </a:rPr>
              <a:t>поддерживать постоянную связь с дежурной частью службы охраны, а также с прибывающими нарядами оперативных служб, докладывая о принимаемых мерах и складывающейся на месте происшествия обстановке;   </a:t>
            </a:r>
          </a:p>
          <a:p>
            <a:pPr marL="457200" lvl="0" indent="-457200">
              <a:lnSpc>
                <a:spcPct val="90000"/>
              </a:lnSpc>
              <a:spcBef>
                <a:spcPts val="1000"/>
              </a:spcBef>
              <a:buFont typeface="Arial" panose="020B0604020202020204" pitchFamily="34" charset="0"/>
              <a:buChar char="•"/>
            </a:pPr>
            <a:r>
              <a:rPr lang="ru-RU" sz="2400" dirty="0">
                <a:solidFill>
                  <a:prstClr val="black"/>
                </a:solidFill>
              </a:rPr>
              <a:t>обеспечить беспрепятственный доступ к месту происшествия оперативных служб;   </a:t>
            </a:r>
          </a:p>
          <a:p>
            <a:pPr marL="457200" lvl="0" indent="-457200">
              <a:lnSpc>
                <a:spcPct val="90000"/>
              </a:lnSpc>
              <a:spcBef>
                <a:spcPts val="1000"/>
              </a:spcBef>
              <a:buFont typeface="Arial" panose="020B0604020202020204" pitchFamily="34" charset="0"/>
              <a:buChar char="•"/>
            </a:pPr>
            <a:r>
              <a:rPr lang="ru-RU" sz="2400" dirty="0">
                <a:solidFill>
                  <a:prstClr val="black"/>
                </a:solidFill>
              </a:rPr>
              <a:t>оказать содействие оперативным службам в осмотре объекта с целью обнаружения иного взрывного устройства и посторонних лиц;   </a:t>
            </a:r>
          </a:p>
          <a:p>
            <a:pPr marL="457200" lvl="0" indent="-457200">
              <a:lnSpc>
                <a:spcPct val="90000"/>
              </a:lnSpc>
              <a:spcBef>
                <a:spcPts val="1000"/>
              </a:spcBef>
              <a:buFont typeface="Arial" panose="020B0604020202020204" pitchFamily="34" charset="0"/>
              <a:buChar char="•"/>
            </a:pPr>
            <a:r>
              <a:rPr lang="ru-RU" sz="2400" dirty="0">
                <a:solidFill>
                  <a:prstClr val="black"/>
                </a:solidFill>
              </a:rPr>
              <a:t>после завершения работы оперативных служб и по распоряжению руководителя обеспечить проведение мероприятий по ликвидации последствий происшествия</a:t>
            </a:r>
          </a:p>
        </p:txBody>
      </p:sp>
    </p:spTree>
    <p:extLst>
      <p:ext uri="{BB962C8B-B14F-4D97-AF65-F5344CB8AC3E}">
        <p14:creationId xmlns:p14="http://schemas.microsoft.com/office/powerpoint/2010/main" val="321317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705392"/>
          </a:xfrm>
        </p:spPr>
        <p:txBody>
          <a:bodyPr>
            <a:normAutofit/>
          </a:bodyPr>
          <a:lstStyle/>
          <a:p>
            <a:pPr algn="ctr"/>
            <a:r>
              <a:rPr lang="ru-RU" sz="4000" b="1" dirty="0">
                <a:solidFill>
                  <a:srgbClr val="FF0000"/>
                </a:solidFill>
                <a:latin typeface="+mn-lt"/>
              </a:rPr>
              <a:t>Захват заложников:</a:t>
            </a:r>
          </a:p>
        </p:txBody>
      </p:sp>
      <p:sp>
        <p:nvSpPr>
          <p:cNvPr id="3" name="Объект 2"/>
          <p:cNvSpPr>
            <a:spLocks noGrp="1"/>
          </p:cNvSpPr>
          <p:nvPr>
            <p:ph idx="1"/>
          </p:nvPr>
        </p:nvSpPr>
        <p:spPr>
          <a:xfrm>
            <a:off x="750277" y="1204332"/>
            <a:ext cx="10515600" cy="4965304"/>
          </a:xfrm>
        </p:spPr>
        <p:txBody>
          <a:bodyPr>
            <a:normAutofit fontScale="62500" lnSpcReduction="20000"/>
          </a:bodyPr>
          <a:lstStyle/>
          <a:p>
            <a:r>
              <a:rPr lang="ru-RU" sz="3800" dirty="0"/>
              <a:t>сообщить о происшествии в дежурную службу органов внутренних дел по телефонам 02, 102 или 112 (с мобильного телефона) или в дежурную службу УФСБ России по городу Москве и Московской области по телефону +7(495) 625-28-19, проректору по общим вопросам по телефону +7 (495) 787-38-03 доб. 1475, помощнику ректора по безопасности по телефону +7 (495) 787-38-03 доб. 1317, на пост охраны Главного корпуса по телефону +7 (495) 434-24-12;</a:t>
            </a:r>
          </a:p>
          <a:p>
            <a:r>
              <a:rPr lang="ru-RU" sz="3800" dirty="0"/>
              <a:t>обеспечить незамедлительную передачу тревожного сообщения, зафиксировать время события;</a:t>
            </a:r>
          </a:p>
          <a:p>
            <a:r>
              <a:rPr lang="ru-RU" sz="3800" dirty="0"/>
              <a:t>в отсутствии угрозы себе и окружающим незамедлительно сообщить о происшествии и требованиях преступников дежурному территориального органа внутренних дел, уведомить территориальные органы ФСБ России и МЧС России, руководству РУДН;</a:t>
            </a:r>
          </a:p>
          <a:p>
            <a:r>
              <a:rPr lang="ru-RU" sz="3800" dirty="0"/>
              <a:t>при возможности поддерживать постоянную связь, с прибывающими сотрудниками оперативных служб, руководителями РУДН, докладывая о принимаемых мерах и складывающейся на месте происшествия обстановке;</a:t>
            </a:r>
          </a:p>
        </p:txBody>
      </p:sp>
      <p:sp>
        <p:nvSpPr>
          <p:cNvPr id="4" name="Номер слайда 3"/>
          <p:cNvSpPr>
            <a:spLocks noGrp="1"/>
          </p:cNvSpPr>
          <p:nvPr>
            <p:ph type="sldNum" sz="quarter" idx="12"/>
          </p:nvPr>
        </p:nvSpPr>
        <p:spPr/>
        <p:txBody>
          <a:bodyPr/>
          <a:lstStyle/>
          <a:p>
            <a:fld id="{A6E625B8-BE07-4DAF-8FB5-DF952253DCB1}" type="slidenum">
              <a:rPr lang="ru-RU" smtClean="0"/>
              <a:t>33</a:t>
            </a:fld>
            <a:endParaRPr lang="ru-RU"/>
          </a:p>
        </p:txBody>
      </p:sp>
    </p:spTree>
    <p:extLst>
      <p:ext uri="{BB962C8B-B14F-4D97-AF65-F5344CB8AC3E}">
        <p14:creationId xmlns:p14="http://schemas.microsoft.com/office/powerpoint/2010/main" val="1217625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A6E625B8-BE07-4DAF-8FB5-DF952253DCB1}" type="slidenum">
              <a:rPr lang="ru-RU" smtClean="0"/>
              <a:t>34</a:t>
            </a:fld>
            <a:endParaRPr lang="ru-RU"/>
          </a:p>
        </p:txBody>
      </p:sp>
      <p:sp>
        <p:nvSpPr>
          <p:cNvPr id="3" name="Прямоугольник 2"/>
          <p:cNvSpPr/>
          <p:nvPr/>
        </p:nvSpPr>
        <p:spPr>
          <a:xfrm>
            <a:off x="184638" y="645919"/>
            <a:ext cx="11350870" cy="6001643"/>
          </a:xfrm>
          <a:prstGeom prst="rect">
            <a:avLst/>
          </a:prstGeom>
        </p:spPr>
        <p:txBody>
          <a:bodyPr wrap="square">
            <a:spAutoFit/>
          </a:bodyPr>
          <a:lstStyle/>
          <a:p>
            <a:pPr marL="342900" indent="-342900">
              <a:buFont typeface="Arial" panose="020B0604020202020204" pitchFamily="34" charset="0"/>
              <a:buChar char="•"/>
            </a:pPr>
            <a:r>
              <a:rPr lang="ru-RU" sz="2400" dirty="0"/>
              <a:t>при непосредственном контакте с преступниками не допускать действий, которые могут спровоцировать их к применению оружия, взрывных устройств, иных опасных предметов и веществ; выполнять требования преступников, если это не связано с причинением ущерба жизни и здоровью людей; не противоречить преступникам, не рисковать жизнью окружающих и своей собственной, не вступать с ними в переговоры по своей инициативе; </a:t>
            </a:r>
          </a:p>
          <a:p>
            <a:pPr marL="342900" indent="-342900">
              <a:buFont typeface="Arial" panose="020B0604020202020204" pitchFamily="34" charset="0"/>
              <a:buChar char="•"/>
            </a:pPr>
            <a:r>
              <a:rPr lang="ru-RU" sz="2400" dirty="0"/>
              <a:t>на совершение любых действий спрашивать разрешение у преступников;</a:t>
            </a:r>
          </a:p>
          <a:p>
            <a:pPr marL="342900" indent="-342900">
              <a:buFont typeface="Arial" panose="020B0604020202020204" pitchFamily="34" charset="0"/>
              <a:buChar char="•"/>
            </a:pPr>
            <a:r>
              <a:rPr lang="ru-RU" sz="2400" dirty="0"/>
              <a:t>систему оповещения не использовать;</a:t>
            </a:r>
          </a:p>
          <a:p>
            <a:pPr marL="342900" indent="-342900">
              <a:buFont typeface="Arial" panose="020B0604020202020204" pitchFamily="34" charset="0"/>
              <a:buChar char="•"/>
            </a:pPr>
            <a:r>
              <a:rPr lang="ru-RU" sz="2400" dirty="0"/>
              <a:t>обеспечить открытие и доступность коридоров и эвакуационных выходов;</a:t>
            </a:r>
          </a:p>
          <a:p>
            <a:pPr marL="342900" indent="-342900">
              <a:buFont typeface="Arial" panose="020B0604020202020204" pitchFamily="34" charset="0"/>
              <a:buChar char="•"/>
            </a:pPr>
            <a:r>
              <a:rPr lang="ru-RU" sz="2400" dirty="0"/>
              <a:t>осуществлять контроль за проведением эвакуации людей в соответствии с планом эвакуации;</a:t>
            </a:r>
          </a:p>
          <a:p>
            <a:pPr marL="342900" indent="-342900">
              <a:buFont typeface="Arial" panose="020B0604020202020204" pitchFamily="34" charset="0"/>
              <a:buChar char="•"/>
            </a:pPr>
            <a:r>
              <a:rPr lang="ru-RU" sz="2400" dirty="0"/>
              <a:t>обеспечить беспрепятственный доступ оперативных служб к месту происшествия;</a:t>
            </a:r>
          </a:p>
          <a:p>
            <a:pPr marL="342900" indent="-342900">
              <a:buFont typeface="Arial" panose="020B0604020202020204" pitchFamily="34" charset="0"/>
              <a:buChar char="•"/>
            </a:pPr>
            <a:r>
              <a:rPr lang="ru-RU" sz="2400" dirty="0"/>
              <a:t>находиться на объекте до прибытия оперативных служб и в дальнейшем действовать в соответствии с указаниями руководства РУДН;</a:t>
            </a:r>
          </a:p>
          <a:p>
            <a:pPr marL="342900" indent="-342900">
              <a:buFont typeface="Arial" panose="020B0604020202020204" pitchFamily="34" charset="0"/>
              <a:buChar char="•"/>
            </a:pPr>
            <a:r>
              <a:rPr lang="ru-RU" sz="2400" dirty="0"/>
              <a:t>после завершения работы оперативных служб и по распоряжению руководства обеспечить проведение мероприятий по ликвидации последствий происшествия.</a:t>
            </a:r>
          </a:p>
        </p:txBody>
      </p:sp>
    </p:spTree>
    <p:extLst>
      <p:ext uri="{BB962C8B-B14F-4D97-AF65-F5344CB8AC3E}">
        <p14:creationId xmlns:p14="http://schemas.microsoft.com/office/powerpoint/2010/main" val="1518770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6"/>
            <a:ext cx="10515600" cy="995324"/>
          </a:xfrm>
        </p:spPr>
        <p:txBody>
          <a:bodyPr>
            <a:normAutofit/>
          </a:bodyPr>
          <a:lstStyle/>
          <a:p>
            <a:pPr algn="ctr"/>
            <a:r>
              <a:rPr lang="ru-RU" sz="4000" b="1" dirty="0">
                <a:solidFill>
                  <a:srgbClr val="FF0000"/>
                </a:solidFill>
                <a:latin typeface="+mn-lt"/>
              </a:rPr>
              <a:t>Атака беспилотным воздушным судном:</a:t>
            </a:r>
          </a:p>
        </p:txBody>
      </p:sp>
      <p:sp>
        <p:nvSpPr>
          <p:cNvPr id="3" name="Объект 2"/>
          <p:cNvSpPr>
            <a:spLocks noGrp="1"/>
          </p:cNvSpPr>
          <p:nvPr>
            <p:ph sz="half" idx="1"/>
          </p:nvPr>
        </p:nvSpPr>
        <p:spPr/>
        <p:txBody>
          <a:bodyPr>
            <a:normAutofit fontScale="77500" lnSpcReduction="20000"/>
          </a:bodyPr>
          <a:lstStyle/>
          <a:p>
            <a:r>
              <a:rPr lang="ru-RU" dirty="0"/>
              <a:t>обеспечить незамедлительную передачу тревожного сообщения, зафиксировать время события;</a:t>
            </a:r>
          </a:p>
          <a:p>
            <a:r>
              <a:rPr lang="ru-RU" dirty="0"/>
              <a:t>доложить руководителю о факте происшествия;   </a:t>
            </a:r>
          </a:p>
          <a:p>
            <a:r>
              <a:rPr lang="ru-RU" dirty="0"/>
              <a:t>обеспечить по указанию руководителя незамедлительную передачу сообщения «ВНИМАНИЕ! АТАКА БЕСПИЛОТНОГО ВОЗДУШНОГО СУДНА!» посредством системы оповещения либо любым доступным способом;   </a:t>
            </a:r>
          </a:p>
          <a:p>
            <a:r>
              <a:rPr lang="ru-RU" dirty="0"/>
              <a:t>обеспечить открытие и доступность коридоров и эвакуационных выходов, разблокирование турникетов системы контроля и управления доступом;   </a:t>
            </a:r>
          </a:p>
          <a:p>
            <a:endParaRPr lang="ru-RU" dirty="0"/>
          </a:p>
        </p:txBody>
      </p:sp>
      <p:pic>
        <p:nvPicPr>
          <p:cNvPr id="6" name="Объект 5"/>
          <p:cNvPicPr>
            <a:picLocks noGrp="1" noChangeAspect="1"/>
          </p:cNvPicPr>
          <p:nvPr>
            <p:ph sz="half" idx="2"/>
          </p:nvPr>
        </p:nvPicPr>
        <p:blipFill>
          <a:blip r:embed="rId2"/>
          <a:stretch>
            <a:fillRect/>
          </a:stretch>
        </p:blipFill>
        <p:spPr>
          <a:xfrm>
            <a:off x="6172199" y="1899137"/>
            <a:ext cx="5679831" cy="4277825"/>
          </a:xfrm>
          <a:prstGeom prst="rect">
            <a:avLst/>
          </a:prstGeom>
        </p:spPr>
      </p:pic>
      <p:sp>
        <p:nvSpPr>
          <p:cNvPr id="5" name="Номер слайда 4"/>
          <p:cNvSpPr>
            <a:spLocks noGrp="1"/>
          </p:cNvSpPr>
          <p:nvPr>
            <p:ph type="sldNum" sz="quarter" idx="12"/>
          </p:nvPr>
        </p:nvSpPr>
        <p:spPr/>
        <p:txBody>
          <a:bodyPr/>
          <a:lstStyle/>
          <a:p>
            <a:fld id="{A6E625B8-BE07-4DAF-8FB5-DF952253DCB1}" type="slidenum">
              <a:rPr lang="ru-RU" smtClean="0"/>
              <a:t>35</a:t>
            </a:fld>
            <a:endParaRPr lang="ru-RU"/>
          </a:p>
        </p:txBody>
      </p:sp>
    </p:spTree>
    <p:extLst>
      <p:ext uri="{BB962C8B-B14F-4D97-AF65-F5344CB8AC3E}">
        <p14:creationId xmlns:p14="http://schemas.microsoft.com/office/powerpoint/2010/main" val="321369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A6E625B8-BE07-4DAF-8FB5-DF952253DCB1}" type="slidenum">
              <a:rPr lang="ru-RU" smtClean="0"/>
              <a:t>36</a:t>
            </a:fld>
            <a:endParaRPr lang="ru-RU"/>
          </a:p>
        </p:txBody>
      </p:sp>
      <p:sp>
        <p:nvSpPr>
          <p:cNvPr id="3" name="Прямоугольник 2"/>
          <p:cNvSpPr/>
          <p:nvPr/>
        </p:nvSpPr>
        <p:spPr>
          <a:xfrm>
            <a:off x="490654" y="685800"/>
            <a:ext cx="11414131" cy="5262979"/>
          </a:xfrm>
          <a:prstGeom prst="rect">
            <a:avLst/>
          </a:prstGeom>
        </p:spPr>
        <p:txBody>
          <a:bodyPr wrap="square">
            <a:spAutoFit/>
          </a:bodyPr>
          <a:lstStyle/>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обеспечить эвакуацию обучающихся и персонала из здания согласно плана эвакуации;</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обеспечить прекращение доступа людей и транспортных средств на объект (за исключением сотрудников оперативных служб и спецтранспорта);   </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при возможности отслеживать направление движения БВС и его действия;   </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проверить отсутствие обучающихся и персонала во всех помещениях здания, в которые возможен доступ без угрозы здоровью;   </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при возможности оказать первую помощь пострадавшим;   </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по прибытии оперативных служб проинформировать их об эвакуации людей, сообщить другие сведения, необходимые для успешной ликвидации последствий происшествия;   </a:t>
            </a:r>
          </a:p>
          <a:p>
            <a:pPr marL="793115" indent="-342900" algn="just">
              <a:spcAft>
                <a:spcPts val="0"/>
              </a:spcAft>
              <a:buFont typeface="Arial" panose="020B0604020202020204" pitchFamily="34" charset="0"/>
              <a:buChar char="•"/>
            </a:pPr>
            <a:r>
              <a:rPr lang="ru-RU" sz="2400" dirty="0">
                <a:ea typeface="Calibri" panose="020F0502020204030204" pitchFamily="34" charset="0"/>
                <a:cs typeface="Times New Roman" panose="02020603050405020304" pitchFamily="18" charset="0"/>
              </a:rPr>
              <a:t>после завершения работы оперативных служб и по распоряжению руководителя обеспечить проведение мероприятий по ликвидации последствий происшествия. </a:t>
            </a:r>
            <a:endParaRPr lang="ru-RU"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9757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a:extLst>
              <a:ext uri="{FF2B5EF4-FFF2-40B4-BE49-F238E27FC236}">
                <a16:creationId xmlns:a16="http://schemas.microsoft.com/office/drawing/2014/main" id="{BCFA00DD-6E08-4E95-AE02-DE39FC76AFE9}"/>
              </a:ext>
            </a:extLst>
          </p:cNvPr>
          <p:cNvPicPr>
            <a:picLocks noChangeAspect="1"/>
          </p:cNvPicPr>
          <p:nvPr/>
        </p:nvPicPr>
        <p:blipFill>
          <a:blip r:embed="rId2">
            <a:extLst>
              <a:ext uri="{28A0092B-C50C-407E-A947-70E740481C1C}">
                <a14:useLocalDpi xmlns:a14="http://schemas.microsoft.com/office/drawing/2010/main" val="0"/>
              </a:ext>
            </a:extLst>
          </a:blip>
          <a:srcRect l="40765" t="20120"/>
          <a:stretch>
            <a:fillRect/>
          </a:stretch>
        </p:blipFill>
        <p:spPr bwMode="auto">
          <a:xfrm>
            <a:off x="0" y="0"/>
            <a:ext cx="7222067" cy="547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
            <a:extLst>
              <a:ext uri="{FF2B5EF4-FFF2-40B4-BE49-F238E27FC236}">
                <a16:creationId xmlns:a16="http://schemas.microsoft.com/office/drawing/2014/main" id="{58979522-0B06-4584-9D94-82664DB470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543051"/>
            <a:ext cx="12323233" cy="531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ямоугольник 1">
            <a:extLst>
              <a:ext uri="{FF2B5EF4-FFF2-40B4-BE49-F238E27FC236}">
                <a16:creationId xmlns:a16="http://schemas.microsoft.com/office/drawing/2014/main" id="{988BFE1A-3C0C-4151-AA25-CE4D4F2BBEA9}"/>
              </a:ext>
            </a:extLst>
          </p:cNvPr>
          <p:cNvSpPr/>
          <p:nvPr/>
        </p:nvSpPr>
        <p:spPr>
          <a:xfrm>
            <a:off x="1" y="0"/>
            <a:ext cx="12323233" cy="6858000"/>
          </a:xfrm>
          <a:prstGeom prst="rect">
            <a:avLst/>
          </a:prstGeom>
          <a:solidFill>
            <a:schemeClr val="bg1">
              <a:alpha val="82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anchor="ctr"/>
          <a:lstStyle/>
          <a:p>
            <a:pPr algn="ctr">
              <a:defRPr/>
            </a:pPr>
            <a:endParaRPr lang="ru-RU" sz="2400" dirty="0"/>
          </a:p>
        </p:txBody>
      </p:sp>
      <p:sp>
        <p:nvSpPr>
          <p:cNvPr id="23557" name="Subtitle 2">
            <a:extLst>
              <a:ext uri="{FF2B5EF4-FFF2-40B4-BE49-F238E27FC236}">
                <a16:creationId xmlns:a16="http://schemas.microsoft.com/office/drawing/2014/main" id="{7D030A3F-9AA6-4422-9D4B-682C39B42D24}"/>
              </a:ext>
            </a:extLst>
          </p:cNvPr>
          <p:cNvSpPr txBox="1">
            <a:spLocks/>
          </p:cNvSpPr>
          <p:nvPr/>
        </p:nvSpPr>
        <p:spPr bwMode="auto">
          <a:xfrm>
            <a:off x="3266017" y="2489200"/>
            <a:ext cx="8339667"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buFont typeface="Arial" panose="020B0604020202020204" pitchFamily="34" charset="0"/>
              <a:buNone/>
            </a:pPr>
            <a:endParaRPr lang="en-US" altLang="ru-RU" sz="2933">
              <a:solidFill>
                <a:schemeClr val="bg1"/>
              </a:solidFill>
              <a:latin typeface="Trebuchet MS" panose="020B0603020202020204" pitchFamily="34" charset="0"/>
            </a:endParaRPr>
          </a:p>
        </p:txBody>
      </p:sp>
      <p:pic>
        <p:nvPicPr>
          <p:cNvPr id="23558" name="Picture 9">
            <a:extLst>
              <a:ext uri="{FF2B5EF4-FFF2-40B4-BE49-F238E27FC236}">
                <a16:creationId xmlns:a16="http://schemas.microsoft.com/office/drawing/2014/main" id="{E4F6A916-B7C7-4D87-A102-A12140355E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2685" y="2243667"/>
            <a:ext cx="3805767" cy="69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itle 1">
            <a:extLst>
              <a:ext uri="{FF2B5EF4-FFF2-40B4-BE49-F238E27FC236}">
                <a16:creationId xmlns:a16="http://schemas.microsoft.com/office/drawing/2014/main" id="{8F5400BB-EA17-44D8-AF87-4789C278B676}"/>
              </a:ext>
            </a:extLst>
          </p:cNvPr>
          <p:cNvSpPr>
            <a:spLocks noGrp="1"/>
          </p:cNvSpPr>
          <p:nvPr>
            <p:ph type="ctrTitle"/>
          </p:nvPr>
        </p:nvSpPr>
        <p:spPr>
          <a:xfrm>
            <a:off x="4108452" y="3326341"/>
            <a:ext cx="8140700" cy="624417"/>
          </a:xfrm>
        </p:spPr>
        <p:txBody>
          <a:bodyPr>
            <a:normAutofit fontScale="90000"/>
          </a:bodyPr>
          <a:lstStyle/>
          <a:p>
            <a:pPr eaLnBrk="1" hangingPunct="1"/>
            <a:r>
              <a:rPr lang="ru-RU" altLang="ru-RU" sz="5333" b="1" dirty="0">
                <a:solidFill>
                  <a:srgbClr val="0D62B2"/>
                </a:solidFill>
                <a:latin typeface="Trebuchet MS" panose="020B0603020202020204" pitchFamily="34" charset="0"/>
                <a:ea typeface="Trebuchet MS" panose="020B0603020202020204" pitchFamily="34" charset="0"/>
                <a:cs typeface="Trebuchet MS" panose="020B0603020202020204" pitchFamily="34" charset="0"/>
              </a:rPr>
              <a:t>Спасибо за внимание!</a:t>
            </a:r>
            <a:endParaRPr lang="en-US" altLang="ru-RU" sz="5333" b="1" dirty="0">
              <a:solidFill>
                <a:srgbClr val="0D62B2"/>
              </a:solidFill>
              <a:latin typeface="Trebuchet MS" panose="020B0603020202020204" pitchFamily="34" charset="0"/>
              <a:ea typeface="Trebuchet MS" panose="020B0603020202020204" pitchFamily="34" charset="0"/>
              <a:cs typeface="Trebuchet MS" panose="020B0603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cture background">
            <a:extLst>
              <a:ext uri="{FF2B5EF4-FFF2-40B4-BE49-F238E27FC236}">
                <a16:creationId xmlns:a16="http://schemas.microsoft.com/office/drawing/2014/main" id="{7201777C-37A5-6DB9-DEE8-B16DE3A0731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33537" y="511293"/>
            <a:ext cx="471667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Объект 2">
            <a:extLst>
              <a:ext uri="{FF2B5EF4-FFF2-40B4-BE49-F238E27FC236}">
                <a16:creationId xmlns:a16="http://schemas.microsoft.com/office/drawing/2014/main" id="{E848A19D-1381-090C-FC10-302ED6884842}"/>
              </a:ext>
            </a:extLst>
          </p:cNvPr>
          <p:cNvSpPr>
            <a:spLocks noGrp="1"/>
          </p:cNvSpPr>
          <p:nvPr>
            <p:ph sz="half" idx="1"/>
          </p:nvPr>
        </p:nvSpPr>
        <p:spPr>
          <a:xfrm>
            <a:off x="5894962" y="1984443"/>
            <a:ext cx="5458838" cy="4192520"/>
          </a:xfrm>
        </p:spPr>
        <p:txBody>
          <a:bodyPr vert="horz" lIns="91440" tIns="45720" rIns="91440" bIns="45720" rtlCol="0">
            <a:normAutofit/>
          </a:bodyPr>
          <a:lstStyle/>
          <a:p>
            <a:pPr marL="0" indent="0">
              <a:buNone/>
            </a:pPr>
            <a:r>
              <a:rPr lang="en-US" sz="2600" b="0" i="0" u="none" strike="noStrike" dirty="0">
                <a:effectLst/>
                <a:latin typeface="Times New Roman" panose="02020603050405020304" pitchFamily="18" charset="0"/>
                <a:cs typeface="Times New Roman" panose="02020603050405020304" pitchFamily="18" charset="0"/>
              </a:rPr>
              <a:t>"</a:t>
            </a:r>
            <a:r>
              <a:rPr lang="en-US" sz="2600" b="0" i="0" u="none" strike="noStrike" dirty="0" err="1">
                <a:effectLst/>
                <a:latin typeface="Times New Roman" panose="02020603050405020304" pitchFamily="18" charset="0"/>
                <a:cs typeface="Times New Roman" panose="02020603050405020304" pitchFamily="18" charset="0"/>
              </a:rPr>
              <a:t>С</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начала</a:t>
            </a:r>
            <a:r>
              <a:rPr lang="en-US" sz="2600" b="0" i="0" u="none" strike="noStrike" dirty="0">
                <a:effectLst/>
                <a:latin typeface="Times New Roman" panose="02020603050405020304" pitchFamily="18" charset="0"/>
                <a:cs typeface="Times New Roman" panose="02020603050405020304" pitchFamily="18" charset="0"/>
              </a:rPr>
              <a:t> 2024 </a:t>
            </a:r>
            <a:r>
              <a:rPr lang="en-US" sz="2600" b="0" i="0" u="none" strike="noStrike" dirty="0" err="1">
                <a:effectLst/>
                <a:latin typeface="Times New Roman" panose="02020603050405020304" pitchFamily="18" charset="0"/>
                <a:cs typeface="Times New Roman" panose="02020603050405020304" pitchFamily="18" charset="0"/>
              </a:rPr>
              <a:t>года</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в</a:t>
            </a:r>
            <a:r>
              <a:rPr lang="en-US" sz="2600" b="0" i="0" u="none" strike="noStrike" dirty="0">
                <a:effectLst/>
                <a:latin typeface="Times New Roman" panose="02020603050405020304" pitchFamily="18" charset="0"/>
                <a:cs typeface="Times New Roman" panose="02020603050405020304" pitchFamily="18" charset="0"/>
              </a:rPr>
              <a:t> РФ </a:t>
            </a:r>
            <a:r>
              <a:rPr lang="en-US" sz="2600" b="0" i="0" u="none" strike="noStrike" dirty="0" err="1">
                <a:effectLst/>
                <a:latin typeface="Times New Roman" panose="02020603050405020304" pitchFamily="18" charset="0"/>
                <a:cs typeface="Times New Roman" panose="02020603050405020304" pitchFamily="18" charset="0"/>
              </a:rPr>
              <a:t>предотвращено</a:t>
            </a:r>
            <a:r>
              <a:rPr lang="en-US" sz="2600" b="0" i="0" u="none" strike="noStrike" dirty="0">
                <a:effectLst/>
                <a:latin typeface="Times New Roman" panose="02020603050405020304" pitchFamily="18" charset="0"/>
                <a:cs typeface="Times New Roman" panose="02020603050405020304" pitchFamily="18" charset="0"/>
              </a:rPr>
              <a:t> 110 </a:t>
            </a:r>
            <a:r>
              <a:rPr lang="en-US" sz="2600" b="0" i="0" u="none" strike="noStrike" dirty="0" err="1">
                <a:effectLst/>
                <a:latin typeface="Times New Roman" panose="02020603050405020304" pitchFamily="18" charset="0"/>
                <a:cs typeface="Times New Roman" panose="02020603050405020304" pitchFamily="18" charset="0"/>
              </a:rPr>
              <a:t>терактов</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в</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подготовке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которых</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участвовали</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завербованные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противником</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граждане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За</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подготовку</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и</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совершение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террористических</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преступлений</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оправдание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и</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пропаганду</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терроризма</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финансирование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террористов</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и</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оказание</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им</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пособнической</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помощи</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задержано</a:t>
            </a:r>
            <a:r>
              <a:rPr lang="en-US" sz="2600" b="0" i="0" u="none" strike="noStrike" dirty="0">
                <a:effectLst/>
                <a:latin typeface="Times New Roman" panose="02020603050405020304" pitchFamily="18" charset="0"/>
                <a:cs typeface="Times New Roman" panose="02020603050405020304" pitchFamily="18" charset="0"/>
              </a:rPr>
              <a:t> </a:t>
            </a:r>
            <a:r>
              <a:rPr lang="en-US" sz="2600" b="0" i="0" u="none" strike="noStrike" dirty="0" err="1">
                <a:effectLst/>
                <a:latin typeface="Times New Roman" panose="02020603050405020304" pitchFamily="18" charset="0"/>
                <a:cs typeface="Times New Roman" panose="02020603050405020304" pitchFamily="18" charset="0"/>
              </a:rPr>
              <a:t>более</a:t>
            </a:r>
            <a:r>
              <a:rPr lang="en-US" sz="2600" b="0" i="0" u="none" strike="noStrike" dirty="0">
                <a:effectLst/>
                <a:latin typeface="Times New Roman" panose="02020603050405020304" pitchFamily="18" charset="0"/>
                <a:cs typeface="Times New Roman" panose="02020603050405020304" pitchFamily="18" charset="0"/>
              </a:rPr>
              <a:t> 1 050 </a:t>
            </a:r>
            <a:r>
              <a:rPr lang="en-US" sz="2600" b="0" i="0" u="none" strike="noStrike" dirty="0" err="1">
                <a:effectLst/>
                <a:latin typeface="Times New Roman" panose="02020603050405020304" pitchFamily="18" charset="0"/>
                <a:cs typeface="Times New Roman" panose="02020603050405020304" pitchFamily="18" charset="0"/>
              </a:rPr>
              <a:t>лиц</a:t>
            </a:r>
            <a:r>
              <a:rPr lang="en-US" sz="2600" b="0" i="0" u="none" strike="noStrike" dirty="0">
                <a:effectLst/>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
        <p:nvSpPr>
          <p:cNvPr id="5" name="Номер слайда 4">
            <a:extLst>
              <a:ext uri="{FF2B5EF4-FFF2-40B4-BE49-F238E27FC236}">
                <a16:creationId xmlns:a16="http://schemas.microsoft.com/office/drawing/2014/main" id="{0530D5AF-9A99-7E35-1298-2BA8B3BE23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E625B8-BE07-4DAF-8FB5-DF952253DCB1}" type="slidenum">
              <a:rPr lang="en-US" smtClean="0"/>
              <a:pPr>
                <a:spcAft>
                  <a:spcPts val="600"/>
                </a:spcAft>
              </a:pPr>
              <a:t>4</a:t>
            </a:fld>
            <a:endParaRPr lang="en-US"/>
          </a:p>
        </p:txBody>
      </p:sp>
    </p:spTree>
    <p:extLst>
      <p:ext uri="{BB962C8B-B14F-4D97-AF65-F5344CB8AC3E}">
        <p14:creationId xmlns:p14="http://schemas.microsoft.com/office/powerpoint/2010/main" val="4173957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Вопрос № 1</a:t>
            </a:r>
          </a:p>
        </p:txBody>
      </p:sp>
      <p:sp>
        <p:nvSpPr>
          <p:cNvPr id="3" name="Текст 2"/>
          <p:cNvSpPr>
            <a:spLocks noGrp="1"/>
          </p:cNvSpPr>
          <p:nvPr>
            <p:ph type="body" idx="1"/>
          </p:nvPr>
        </p:nvSpPr>
        <p:spPr/>
        <p:txBody>
          <a:bodyPr>
            <a:normAutofit/>
          </a:bodyPr>
          <a:lstStyle/>
          <a:p>
            <a:r>
              <a:rPr lang="ru-RU" sz="3600" b="1" dirty="0">
                <a:solidFill>
                  <a:srgbClr val="FF0000"/>
                </a:solidFill>
                <a:effectLst>
                  <a:outerShdw blurRad="38100" dist="38100" dir="2700000" algn="tl">
                    <a:srgbClr val="000000">
                      <a:alpha val="43137"/>
                    </a:srgbClr>
                  </a:outerShdw>
                </a:effectLst>
              </a:rPr>
              <a:t>1. Терроризм: понятие сущность, современные тенденции</a:t>
            </a:r>
            <a:endParaRPr lang="ru-RU" sz="3600" dirty="0">
              <a:solidFill>
                <a:srgbClr val="FF0000"/>
              </a:solidFill>
              <a:effectLst>
                <a:outerShdw blurRad="38100" dist="38100" dir="2700000" algn="tl">
                  <a:srgbClr val="000000">
                    <a:alpha val="43137"/>
                  </a:srgbClr>
                </a:outerShdw>
              </a:effectLst>
            </a:endParaRPr>
          </a:p>
          <a:p>
            <a:endParaRPr lang="ru-RU" sz="3600" dirty="0"/>
          </a:p>
        </p:txBody>
      </p:sp>
      <p:sp>
        <p:nvSpPr>
          <p:cNvPr id="4" name="Номер слайда 3"/>
          <p:cNvSpPr>
            <a:spLocks noGrp="1"/>
          </p:cNvSpPr>
          <p:nvPr>
            <p:ph type="sldNum" sz="quarter" idx="12"/>
          </p:nvPr>
        </p:nvSpPr>
        <p:spPr/>
        <p:txBody>
          <a:bodyPr/>
          <a:lstStyle/>
          <a:p>
            <a:fld id="{A6E625B8-BE07-4DAF-8FB5-DF952253DCB1}" type="slidenum">
              <a:rPr lang="ru-RU" smtClean="0"/>
              <a:t>5</a:t>
            </a:fld>
            <a:endParaRPr lang="ru-RU"/>
          </a:p>
        </p:txBody>
      </p:sp>
    </p:spTree>
    <p:extLst>
      <p:ext uri="{BB962C8B-B14F-4D97-AF65-F5344CB8AC3E}">
        <p14:creationId xmlns:p14="http://schemas.microsoft.com/office/powerpoint/2010/main" val="2298057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solidFill>
                  <a:srgbClr val="FF0000"/>
                </a:solidFill>
              </a:rPr>
              <a:t>Терроризм -</a:t>
            </a:r>
          </a:p>
        </p:txBody>
      </p:sp>
      <p:sp>
        <p:nvSpPr>
          <p:cNvPr id="3" name="Объект 2"/>
          <p:cNvSpPr>
            <a:spLocks noGrp="1"/>
          </p:cNvSpPr>
          <p:nvPr>
            <p:ph sz="half" idx="1"/>
          </p:nvPr>
        </p:nvSpPr>
        <p:spPr/>
        <p:txBody>
          <a:bodyPr>
            <a:normAutofit fontScale="92500" lnSpcReduction="10000"/>
          </a:bodyPr>
          <a:lstStyle/>
          <a:p>
            <a:r>
              <a:rPr lang="ru-RU" dirty="0"/>
              <a:t>идеология насилия и практика воздействия на принятие решения органами государственной власти, органами местного самоуправления или международными организациями, связанные с устрашением населения и (или) иными формами противоправных насильственных действий».</a:t>
            </a:r>
          </a:p>
        </p:txBody>
      </p:sp>
      <p:pic>
        <p:nvPicPr>
          <p:cNvPr id="6" name="Объект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5902" y="1825625"/>
            <a:ext cx="4774195" cy="4351338"/>
          </a:xfrm>
        </p:spPr>
      </p:pic>
      <p:sp>
        <p:nvSpPr>
          <p:cNvPr id="5" name="Номер слайда 4"/>
          <p:cNvSpPr>
            <a:spLocks noGrp="1"/>
          </p:cNvSpPr>
          <p:nvPr>
            <p:ph type="sldNum" sz="quarter" idx="12"/>
          </p:nvPr>
        </p:nvSpPr>
        <p:spPr/>
        <p:txBody>
          <a:bodyPr/>
          <a:lstStyle/>
          <a:p>
            <a:fld id="{A6E625B8-BE07-4DAF-8FB5-DF952253DCB1}" type="slidenum">
              <a:rPr lang="ru-RU" smtClean="0"/>
              <a:t>6</a:t>
            </a:fld>
            <a:endParaRPr lang="ru-RU"/>
          </a:p>
        </p:txBody>
      </p:sp>
    </p:spTree>
    <p:extLst>
      <p:ext uri="{BB962C8B-B14F-4D97-AF65-F5344CB8AC3E}">
        <p14:creationId xmlns:p14="http://schemas.microsoft.com/office/powerpoint/2010/main" val="275209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617461"/>
            <a:ext cx="10515600" cy="1028777"/>
          </a:xfrm>
        </p:spPr>
        <p:txBody>
          <a:bodyPr/>
          <a:lstStyle/>
          <a:p>
            <a:pPr algn="ctr"/>
            <a:r>
              <a:rPr lang="ru-RU" b="1" dirty="0">
                <a:solidFill>
                  <a:srgbClr val="FF0000"/>
                </a:solidFill>
                <a:latin typeface="+mn-lt"/>
              </a:rPr>
              <a:t>Террористический акт</a:t>
            </a:r>
            <a:r>
              <a:rPr lang="ru-RU" dirty="0">
                <a:solidFill>
                  <a:srgbClr val="FF0000"/>
                </a:solidFill>
                <a:latin typeface="+mn-lt"/>
              </a:rPr>
              <a:t> – </a:t>
            </a:r>
          </a:p>
        </p:txBody>
      </p:sp>
      <p:sp>
        <p:nvSpPr>
          <p:cNvPr id="3" name="Объект 2"/>
          <p:cNvSpPr>
            <a:spLocks noGrp="1"/>
          </p:cNvSpPr>
          <p:nvPr>
            <p:ph idx="1"/>
          </p:nvPr>
        </p:nvSpPr>
        <p:spPr/>
        <p:txBody>
          <a:bodyPr>
            <a:normAutofit fontScale="92500" lnSpcReduction="10000"/>
          </a:bodyPr>
          <a:lstStyle/>
          <a:p>
            <a:pPr marL="0" indent="0" algn="ctr">
              <a:buNone/>
            </a:pPr>
            <a:r>
              <a:rPr lang="ru-RU" b="1" dirty="0"/>
              <a:t>совершение взрыва, поджога или иных действий, устрашающих население и создающих опасность гибели человека, причинения значительного имущественного ущерба либо наступления иных тяжких последствий, в целях дестабилизации деятельности органов власти или международных организаций либо воздействия на принятие ими решений, а также угроза совершения указанных действий в тех же целях»</a:t>
            </a:r>
          </a:p>
          <a:p>
            <a:pPr marL="0" indent="0">
              <a:buNone/>
            </a:pPr>
            <a:r>
              <a:rPr lang="ru-RU" dirty="0"/>
              <a:t>Ответственность за совершение террористического акта предусмотрена ст. 205 УК РФ. Помимо этого, Уголовным кодексом предусмотрена ответственность за совершение целого ряда преступлений, на основании которых аппаратом НАК производится оценка уровня террористической активности в Российской Федерации.</a:t>
            </a:r>
          </a:p>
          <a:p>
            <a:endParaRPr lang="ru-RU" dirty="0"/>
          </a:p>
        </p:txBody>
      </p:sp>
      <p:sp>
        <p:nvSpPr>
          <p:cNvPr id="4" name="Номер слайда 3"/>
          <p:cNvSpPr>
            <a:spLocks noGrp="1"/>
          </p:cNvSpPr>
          <p:nvPr>
            <p:ph type="sldNum" sz="quarter" idx="12"/>
          </p:nvPr>
        </p:nvSpPr>
        <p:spPr/>
        <p:txBody>
          <a:bodyPr/>
          <a:lstStyle/>
          <a:p>
            <a:fld id="{A6E625B8-BE07-4DAF-8FB5-DF952253DCB1}" type="slidenum">
              <a:rPr lang="ru-RU" smtClean="0"/>
              <a:t>7</a:t>
            </a:fld>
            <a:endParaRPr lang="ru-RU"/>
          </a:p>
        </p:txBody>
      </p:sp>
    </p:spTree>
    <p:extLst>
      <p:ext uri="{BB962C8B-B14F-4D97-AF65-F5344CB8AC3E}">
        <p14:creationId xmlns:p14="http://schemas.microsoft.com/office/powerpoint/2010/main" val="194800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FDA38B-9DB1-62CB-CEB0-EB01AC6E9183}"/>
              </a:ext>
            </a:extLst>
          </p:cNvPr>
          <p:cNvSpPr>
            <a:spLocks noGrp="1"/>
          </p:cNvSpPr>
          <p:nvPr>
            <p:ph type="title"/>
          </p:nvPr>
        </p:nvSpPr>
        <p:spPr/>
        <p:txBody>
          <a:bodyPr/>
          <a:lstStyle/>
          <a:p>
            <a:pPr algn="ctr"/>
            <a:r>
              <a:rPr lang="ru-RU" dirty="0">
                <a:solidFill>
                  <a:srgbClr val="FF0000"/>
                </a:solidFill>
                <a:latin typeface="Times New Roman" panose="02020603050405020304" pitchFamily="18" charset="0"/>
                <a:cs typeface="Times New Roman" panose="02020603050405020304" pitchFamily="18" charset="0"/>
              </a:rPr>
              <a:t>Основные террористические угрозы</a:t>
            </a:r>
          </a:p>
        </p:txBody>
      </p:sp>
      <p:sp>
        <p:nvSpPr>
          <p:cNvPr id="3" name="Объект 2">
            <a:extLst>
              <a:ext uri="{FF2B5EF4-FFF2-40B4-BE49-F238E27FC236}">
                <a16:creationId xmlns:a16="http://schemas.microsoft.com/office/drawing/2014/main" id="{3107DAB4-11F6-347F-C289-A30A38D304EE}"/>
              </a:ext>
            </a:extLst>
          </p:cNvPr>
          <p:cNvSpPr>
            <a:spLocks noGrp="1"/>
          </p:cNvSpPr>
          <p:nvPr>
            <p:ph idx="1"/>
          </p:nvPr>
        </p:nvSpPr>
        <p:spPr/>
        <p:txBody>
          <a:bodyPr>
            <a:normAutofit lnSpcReduction="10000"/>
          </a:bodyPr>
          <a:lstStyle/>
          <a:p>
            <a:r>
              <a:rPr lang="ru-RU" sz="2000" dirty="0">
                <a:latin typeface="Times New Roman" panose="02020603050405020304" pitchFamily="18" charset="0"/>
                <a:cs typeface="Times New Roman" panose="02020603050405020304" pitchFamily="18" charset="0"/>
              </a:rPr>
              <a:t>Проникновение в здание террористов – вооруженное нападение (расстрел людей, взрывы СВУ, поджог помещений</a:t>
            </a:r>
          </a:p>
          <a:p>
            <a:r>
              <a:rPr lang="ru-RU" sz="2000" dirty="0">
                <a:latin typeface="Times New Roman" panose="02020603050405020304" pitchFamily="18" charset="0"/>
                <a:cs typeface="Times New Roman" panose="02020603050405020304" pitchFamily="18" charset="0"/>
              </a:rPr>
              <a:t>Закладка СВУ в местах массового скопления людей (в здании, на прилегающей территории)</a:t>
            </a:r>
          </a:p>
          <a:p>
            <a:r>
              <a:rPr lang="ru-RU" sz="2000" dirty="0">
                <a:latin typeface="Times New Roman" panose="02020603050405020304" pitchFamily="18" charset="0"/>
                <a:cs typeface="Times New Roman" panose="02020603050405020304" pitchFamily="18" charset="0"/>
              </a:rPr>
              <a:t>Подрыв террориста смертника</a:t>
            </a:r>
          </a:p>
          <a:p>
            <a:r>
              <a:rPr lang="ru-RU" sz="2000" dirty="0">
                <a:latin typeface="Times New Roman" panose="02020603050405020304" pitchFamily="18" charset="0"/>
                <a:cs typeface="Times New Roman" panose="02020603050405020304" pitchFamily="18" charset="0"/>
              </a:rPr>
              <a:t>Захват заложников в здании</a:t>
            </a:r>
          </a:p>
          <a:p>
            <a:r>
              <a:rPr lang="ru-RU" sz="2000" dirty="0">
                <a:latin typeface="Times New Roman" panose="02020603050405020304" pitchFamily="18" charset="0"/>
                <a:cs typeface="Times New Roman" panose="02020603050405020304" pitchFamily="18" charset="0"/>
              </a:rPr>
              <a:t>Минирование автотранспорта</a:t>
            </a:r>
          </a:p>
          <a:p>
            <a:r>
              <a:rPr lang="ru-RU" sz="2000" dirty="0">
                <a:latin typeface="Times New Roman" panose="02020603050405020304" pitchFamily="18" charset="0"/>
                <a:cs typeface="Times New Roman" panose="02020603050405020304" pitchFamily="18" charset="0"/>
              </a:rPr>
              <a:t>Применение на объектах (территории) радиоактивных, отравляющих и других опасных веществ</a:t>
            </a:r>
          </a:p>
          <a:p>
            <a:r>
              <a:rPr lang="ru-RU" sz="2000" dirty="0">
                <a:latin typeface="Times New Roman" panose="02020603050405020304" pitchFamily="18" charset="0"/>
                <a:cs typeface="Times New Roman" panose="02020603050405020304" pitchFamily="18" charset="0"/>
              </a:rPr>
              <a:t>Нанесение ущерба критическим элементам объекта путем диверсии</a:t>
            </a:r>
          </a:p>
          <a:p>
            <a:r>
              <a:rPr lang="ru-RU" sz="2000" dirty="0" err="1">
                <a:latin typeface="Times New Roman" panose="02020603050405020304" pitchFamily="18" charset="0"/>
                <a:cs typeface="Times New Roman" panose="02020603050405020304" pitchFamily="18" charset="0"/>
              </a:rPr>
              <a:t>Скулшутинг</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колумбайн</a:t>
            </a:r>
            <a:r>
              <a:rPr lang="ru-RU" sz="2000" dirty="0">
                <a:latin typeface="Times New Roman" panose="02020603050405020304" pitchFamily="18" charset="0"/>
                <a:cs typeface="Times New Roman" panose="02020603050405020304" pitchFamily="18" charset="0"/>
              </a:rPr>
              <a:t>)</a:t>
            </a:r>
          </a:p>
          <a:p>
            <a:r>
              <a:rPr lang="ru-RU" sz="2000" dirty="0">
                <a:latin typeface="Times New Roman" panose="02020603050405020304" pitchFamily="18" charset="0"/>
                <a:cs typeface="Times New Roman" panose="02020603050405020304" pitchFamily="18" charset="0"/>
              </a:rPr>
              <a:t>Атаки беспилотных летательных аппаратов</a:t>
            </a:r>
          </a:p>
          <a:p>
            <a:r>
              <a:rPr lang="ru-RU" sz="2000" dirty="0">
                <a:latin typeface="Times New Roman" panose="02020603050405020304" pitchFamily="18" charset="0"/>
                <a:cs typeface="Times New Roman" panose="02020603050405020304" pitchFamily="18" charset="0"/>
              </a:rPr>
              <a:t>Угроза </a:t>
            </a:r>
            <a:r>
              <a:rPr lang="ru-RU" sz="2000" dirty="0" err="1">
                <a:latin typeface="Times New Roman" panose="02020603050405020304" pitchFamily="18" charset="0"/>
                <a:cs typeface="Times New Roman" panose="02020603050405020304" pitchFamily="18" charset="0"/>
              </a:rPr>
              <a:t>терракта</a:t>
            </a:r>
            <a:r>
              <a:rPr lang="ru-RU" sz="2000" dirty="0">
                <a:latin typeface="Times New Roman" panose="02020603050405020304" pitchFamily="18" charset="0"/>
                <a:cs typeface="Times New Roman" panose="02020603050405020304" pitchFamily="18" charset="0"/>
              </a:rPr>
              <a:t> по средствам коммуникации</a:t>
            </a:r>
          </a:p>
          <a:p>
            <a:endParaRPr lang="ru-RU" sz="2000" dirty="0">
              <a:latin typeface="Times New Roman" panose="02020603050405020304" pitchFamily="18" charset="0"/>
              <a:cs typeface="Times New Roman" panose="02020603050405020304" pitchFamily="18" charset="0"/>
            </a:endParaRPr>
          </a:p>
          <a:p>
            <a:endParaRPr lang="ru-RU" dirty="0"/>
          </a:p>
          <a:p>
            <a:endParaRPr lang="ru-RU" dirty="0"/>
          </a:p>
          <a:p>
            <a:endParaRPr lang="ru-RU" dirty="0"/>
          </a:p>
        </p:txBody>
      </p:sp>
      <p:sp>
        <p:nvSpPr>
          <p:cNvPr id="4" name="Номер слайда 3">
            <a:extLst>
              <a:ext uri="{FF2B5EF4-FFF2-40B4-BE49-F238E27FC236}">
                <a16:creationId xmlns:a16="http://schemas.microsoft.com/office/drawing/2014/main" id="{6FF8584A-92BE-6176-C485-2D0A2E6BB94A}"/>
              </a:ext>
            </a:extLst>
          </p:cNvPr>
          <p:cNvSpPr>
            <a:spLocks noGrp="1"/>
          </p:cNvSpPr>
          <p:nvPr>
            <p:ph type="sldNum" sz="quarter" idx="12"/>
          </p:nvPr>
        </p:nvSpPr>
        <p:spPr/>
        <p:txBody>
          <a:bodyPr/>
          <a:lstStyle/>
          <a:p>
            <a:fld id="{A6E625B8-BE07-4DAF-8FB5-DF952253DCB1}" type="slidenum">
              <a:rPr lang="ru-RU" smtClean="0"/>
              <a:t>8</a:t>
            </a:fld>
            <a:endParaRPr lang="ru-RU"/>
          </a:p>
        </p:txBody>
      </p:sp>
    </p:spTree>
    <p:extLst>
      <p:ext uri="{BB962C8B-B14F-4D97-AF65-F5344CB8AC3E}">
        <p14:creationId xmlns:p14="http://schemas.microsoft.com/office/powerpoint/2010/main" val="121238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500507"/>
          </a:xfrm>
        </p:spPr>
        <p:txBody>
          <a:bodyPr>
            <a:normAutofit fontScale="90000"/>
          </a:bodyPr>
          <a:lstStyle/>
          <a:p>
            <a:pPr algn="ctr"/>
            <a:r>
              <a:rPr lang="ru-RU" sz="2800" dirty="0"/>
              <a:t> </a:t>
            </a:r>
            <a:br>
              <a:rPr lang="ru-RU" sz="2800" b="1" dirty="0">
                <a:solidFill>
                  <a:srgbClr val="FF0000"/>
                </a:solidFill>
                <a:latin typeface="Times New Roman" panose="02020603050405020304" pitchFamily="18" charset="0"/>
                <a:cs typeface="Times New Roman" panose="02020603050405020304" pitchFamily="18" charset="0"/>
              </a:rPr>
            </a:br>
            <a:endParaRPr lang="ru-RU" sz="2800" b="1" dirty="0">
              <a:solidFill>
                <a:srgbClr val="FF0000"/>
              </a:solidFill>
              <a:latin typeface="Times New Roman" panose="02020603050405020304" pitchFamily="18" charset="0"/>
              <a:cs typeface="Times New Roman" panose="02020603050405020304" pitchFamily="18" charset="0"/>
            </a:endParaRPr>
          </a:p>
        </p:txBody>
      </p:sp>
      <p:pic>
        <p:nvPicPr>
          <p:cNvPr id="5" name="Объект 4"/>
          <p:cNvPicPr>
            <a:picLocks noGrp="1" noChangeAspect="1"/>
          </p:cNvPicPr>
          <p:nvPr>
            <p:ph idx="1"/>
          </p:nvPr>
        </p:nvPicPr>
        <p:blipFill>
          <a:blip r:embed="rId2"/>
          <a:stretch>
            <a:fillRect/>
          </a:stretch>
        </p:blipFill>
        <p:spPr>
          <a:xfrm>
            <a:off x="298938" y="202223"/>
            <a:ext cx="11623431" cy="6409592"/>
          </a:xfrm>
          <a:prstGeom prst="rect">
            <a:avLst/>
          </a:prstGeom>
        </p:spPr>
      </p:pic>
      <p:sp>
        <p:nvSpPr>
          <p:cNvPr id="4" name="Номер слайда 3"/>
          <p:cNvSpPr>
            <a:spLocks noGrp="1"/>
          </p:cNvSpPr>
          <p:nvPr>
            <p:ph type="sldNum" sz="quarter" idx="12"/>
          </p:nvPr>
        </p:nvSpPr>
        <p:spPr/>
        <p:txBody>
          <a:bodyPr/>
          <a:lstStyle/>
          <a:p>
            <a:fld id="{A6E625B8-BE07-4DAF-8FB5-DF952253DCB1}" type="slidenum">
              <a:rPr lang="ru-RU" smtClean="0"/>
              <a:t>9</a:t>
            </a:fld>
            <a:endParaRPr lang="ru-RU"/>
          </a:p>
        </p:txBody>
      </p:sp>
    </p:spTree>
    <p:extLst>
      <p:ext uri="{BB962C8B-B14F-4D97-AF65-F5344CB8AC3E}">
        <p14:creationId xmlns:p14="http://schemas.microsoft.com/office/powerpoint/2010/main" val="398401818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2921</TotalTime>
  <Words>3801</Words>
  <Application>Microsoft Macintosh PowerPoint</Application>
  <PresentationFormat>Широкоэкранный</PresentationFormat>
  <Paragraphs>256</Paragraphs>
  <Slides>37</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37</vt:i4>
      </vt:variant>
    </vt:vector>
  </HeadingPairs>
  <TitlesOfParts>
    <vt:vector size="45" baseType="lpstr">
      <vt:lpstr>Arial</vt:lpstr>
      <vt:lpstr>Calibri</vt:lpstr>
      <vt:lpstr>Calibri Light</vt:lpstr>
      <vt:lpstr>Times New Roman</vt:lpstr>
      <vt:lpstr>Trebuchet MS</vt:lpstr>
      <vt:lpstr>Wingdings</vt:lpstr>
      <vt:lpstr>YS Text</vt:lpstr>
      <vt:lpstr>Тема Office</vt:lpstr>
      <vt:lpstr>Презентация PowerPoint</vt:lpstr>
      <vt:lpstr>Вопросы занятия</vt:lpstr>
      <vt:lpstr>Цели занятия</vt:lpstr>
      <vt:lpstr>Презентация PowerPoint</vt:lpstr>
      <vt:lpstr>Вопрос № 1</vt:lpstr>
      <vt:lpstr>Терроризм -</vt:lpstr>
      <vt:lpstr>Террористический акт – </vt:lpstr>
      <vt:lpstr>Основные террористические угрозы</vt:lpstr>
      <vt:lpstr>  </vt:lpstr>
      <vt:lpstr>Презентация PowerPoint</vt:lpstr>
      <vt:lpstr>Вопрос № 2</vt:lpstr>
      <vt:lpstr>Основными признаками возможной террористической деятельности являются:</vt:lpstr>
      <vt:lpstr>Презентация PowerPoint</vt:lpstr>
      <vt:lpstr>Презентация PowerPoint</vt:lpstr>
      <vt:lpstr>В качестве типовых нарушителей рассматриваются:</vt:lpstr>
      <vt:lpstr>К целям, которые могут преследовать нарушители, относятся:</vt:lpstr>
      <vt:lpstr>Тактика нарушителя на этапе проникновения на территорию объекта образования, в период нахождения на объекте и после совершения активных действий: </vt:lpstr>
      <vt:lpstr>Презентация PowerPoint</vt:lpstr>
      <vt:lpstr>Презентация PowerPoint</vt:lpstr>
      <vt:lpstr>Вопрос № 3.</vt:lpstr>
      <vt:lpstr>Оперативные службы, оповещаемые при совершении (угрозе совершения) преступлений террористической направленности на объектах РУДН</vt:lpstr>
      <vt:lpstr>Вооруженное нападение: </vt:lpstr>
      <vt:lpstr>Презентация PowerPoint</vt:lpstr>
      <vt:lpstr>Стрелок в здании:</vt:lpstr>
      <vt:lpstr>Презентация PowerPoint</vt:lpstr>
      <vt:lpstr>Размещение взрывного устройства</vt:lpstr>
      <vt:lpstr>Презентация PowerPoint</vt:lpstr>
      <vt:lpstr>Презентация PowerPoint</vt:lpstr>
      <vt:lpstr>Взрывное устройство обнаружено в здании:</vt:lpstr>
      <vt:lpstr>Презентация PowerPoint</vt:lpstr>
      <vt:lpstr> Подрыв самодельного взрывного устройства</vt:lpstr>
      <vt:lpstr>Презентация PowerPoint</vt:lpstr>
      <vt:lpstr>Захват заложников:</vt:lpstr>
      <vt:lpstr>Презентация PowerPoint</vt:lpstr>
      <vt:lpstr>Атака беспилотным воздушным судном:</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РОССИЙСКИЙ УНИВЕРСИТЕТ ДРУЖБЫ НАРОДОВ ВОЕННО-УЧЕТНЫЙ ОТДЕЛ</dc:title>
  <dc:creator>Бойцов Анатолий Сергеевич</dc:creator>
  <cp:lastModifiedBy>Бойцов Анатолий Сергеевич</cp:lastModifiedBy>
  <cp:revision>236</cp:revision>
  <cp:lastPrinted>2023-02-13T15:23:57Z</cp:lastPrinted>
  <dcterms:created xsi:type="dcterms:W3CDTF">2022-04-14T07:28:47Z</dcterms:created>
  <dcterms:modified xsi:type="dcterms:W3CDTF">2024-09-01T17:44:19Z</dcterms:modified>
</cp:coreProperties>
</file>